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56" r:id="rId6"/>
    <p:sldId id="273" r:id="rId7"/>
    <p:sldId id="261" r:id="rId8"/>
    <p:sldId id="267" r:id="rId9"/>
    <p:sldId id="268" r:id="rId10"/>
    <p:sldId id="269" r:id="rId11"/>
    <p:sldId id="270" r:id="rId12"/>
    <p:sldId id="271" r:id="rId13"/>
    <p:sldId id="264" r:id="rId14"/>
    <p:sldId id="272" r:id="rId15"/>
    <p:sldId id="266" r:id="rId16"/>
    <p:sldId id="257"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0F0EF1-C471-4F99-B62E-AFAED232CE80}">
          <p14:sldIdLst>
            <p14:sldId id="259"/>
            <p14:sldId id="256"/>
            <p14:sldId id="273"/>
            <p14:sldId id="261"/>
            <p14:sldId id="267"/>
            <p14:sldId id="268"/>
            <p14:sldId id="269"/>
            <p14:sldId id="270"/>
            <p14:sldId id="271"/>
            <p14:sldId id="264"/>
            <p14:sldId id="272"/>
            <p14:sldId id="266"/>
            <p14:sldId id="257"/>
            <p14:sldId id="281"/>
          </p14:sldIdLst>
        </p14:section>
        <p14:section name="Untitled Section" id="{229A593B-C9AB-4AB1-BC1A-44078F299E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D5D5D5"/>
    <a:srgbClr val="ABABAC"/>
    <a:srgbClr val="CBE7FF"/>
    <a:srgbClr val="4F9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96C5D-FEE2-411A-AFEF-E2547AAF067A}" v="1" dt="2020-05-04T20:19:52.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86" d="100"/>
          <a:sy n="86" d="100"/>
        </p:scale>
        <p:origin x="8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Радост Герова" userId="S::rg65324781@edu.mon.bg::8b52cfbc-5132-432a-b716-9099a5da8465" providerId="AD" clId="Web-{B4496C5D-FEE2-411A-AFEF-E2547AAF067A}"/>
    <pc:docChg chg="modSld">
      <pc:chgData name="Радост Герова" userId="S::rg65324781@edu.mon.bg::8b52cfbc-5132-432a-b716-9099a5da8465" providerId="AD" clId="Web-{B4496C5D-FEE2-411A-AFEF-E2547AAF067A}" dt="2020-05-04T20:19:52.615" v="0" actId="14100"/>
      <pc:docMkLst>
        <pc:docMk/>
      </pc:docMkLst>
      <pc:sldChg chg="modSp">
        <pc:chgData name="Радост Герова" userId="S::rg65324781@edu.mon.bg::8b52cfbc-5132-432a-b716-9099a5da8465" providerId="AD" clId="Web-{B4496C5D-FEE2-411A-AFEF-E2547AAF067A}" dt="2020-05-04T20:19:52.615" v="0" actId="14100"/>
        <pc:sldMkLst>
          <pc:docMk/>
          <pc:sldMk cId="2963921172" sldId="257"/>
        </pc:sldMkLst>
        <pc:spChg chg="mod">
          <ac:chgData name="Радост Герова" userId="S::rg65324781@edu.mon.bg::8b52cfbc-5132-432a-b716-9099a5da8465" providerId="AD" clId="Web-{B4496C5D-FEE2-411A-AFEF-E2547AAF067A}" dt="2020-05-04T20:19:52.615" v="0" actId="14100"/>
          <ac:spMkLst>
            <pc:docMk/>
            <pc:sldMk cId="2963921172" sldId="257"/>
            <ac:spMk id="10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A2B8B-C161-4445-875C-C6376F49FC8F}"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266534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2B8B-C161-4445-875C-C6376F49FC8F}"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135606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2B8B-C161-4445-875C-C6376F49FC8F}"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116184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2B8B-C161-4445-875C-C6376F49FC8F}"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40183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A2B8B-C161-4445-875C-C6376F49FC8F}"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1996168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A2B8B-C161-4445-875C-C6376F49FC8F}"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79012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A2B8B-C161-4445-875C-C6376F49FC8F}"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551460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A2B8B-C161-4445-875C-C6376F49FC8F}"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207216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2B8B-C161-4445-875C-C6376F49FC8F}"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93077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A2B8B-C161-4445-875C-C6376F49FC8F}"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554022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A2B8B-C161-4445-875C-C6376F49FC8F}"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09A7A-E35F-46D0-94F2-B3F1225F2B63}" type="slidenum">
              <a:rPr lang="en-US" smtClean="0"/>
              <a:t>‹#›</a:t>
            </a:fld>
            <a:endParaRPr lang="en-US"/>
          </a:p>
        </p:txBody>
      </p:sp>
    </p:spTree>
    <p:extLst>
      <p:ext uri="{BB962C8B-B14F-4D97-AF65-F5344CB8AC3E}">
        <p14:creationId xmlns:p14="http://schemas.microsoft.com/office/powerpoint/2010/main" val="78900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A2B8B-C161-4445-875C-C6376F49FC8F}" type="datetimeFigureOut">
              <a:rPr lang="en-US" smtClean="0"/>
              <a:t>5/22/2020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09A7A-E35F-46D0-94F2-B3F1225F2B63}" type="slidenum">
              <a:rPr lang="en-US" smtClean="0"/>
              <a:t>‹#›</a:t>
            </a:fld>
            <a:endParaRPr lang="en-US"/>
          </a:p>
        </p:txBody>
      </p:sp>
    </p:spTree>
    <p:extLst>
      <p:ext uri="{BB962C8B-B14F-4D97-AF65-F5344CB8AC3E}">
        <p14:creationId xmlns:p14="http://schemas.microsoft.com/office/powerpoint/2010/main" val="3452410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9.jpeg"/><Relationship Id="rId7"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4.jpeg"/><Relationship Id="rId4" Type="http://schemas.openxmlformats.org/officeDocument/2006/relationships/image" Target="../media/image15.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048"/>
          <p:cNvPicPr>
            <a:picLocks noChangeAspect="1"/>
          </p:cNvPicPr>
          <p:nvPr/>
        </p:nvPicPr>
        <p:blipFill>
          <a:blip r:embed="rId2"/>
          <a:stretch>
            <a:fillRect/>
          </a:stretch>
        </p:blipFill>
        <p:spPr>
          <a:xfrm>
            <a:off x="1998634" y="111013"/>
            <a:ext cx="5146732" cy="6662651"/>
          </a:xfrm>
          <a:prstGeom prst="rect">
            <a:avLst/>
          </a:prstGeom>
        </p:spPr>
      </p:pic>
      <p:sp>
        <p:nvSpPr>
          <p:cNvPr id="2" name="TextBox 1"/>
          <p:cNvSpPr txBox="1"/>
          <p:nvPr/>
        </p:nvSpPr>
        <p:spPr>
          <a:xfrm>
            <a:off x="4035214" y="1234318"/>
            <a:ext cx="1988820" cy="369332"/>
          </a:xfrm>
          <a:prstGeom prst="rect">
            <a:avLst/>
          </a:prstGeom>
          <a:noFill/>
        </p:spPr>
        <p:txBody>
          <a:bodyPr wrap="square" rtlCol="0">
            <a:spAutoFit/>
          </a:bodyPr>
          <a:lstStyle/>
          <a:p>
            <a:r>
              <a:rPr lang="en-US" i="1" dirty="0">
                <a:latin typeface="Castellar" panose="020A0402060406010301" pitchFamily="18" charset="0"/>
              </a:rPr>
              <a:t>My school</a:t>
            </a:r>
          </a:p>
        </p:txBody>
      </p:sp>
      <p:sp>
        <p:nvSpPr>
          <p:cNvPr id="2051" name="TextBox 2050"/>
          <p:cNvSpPr txBox="1"/>
          <p:nvPr/>
        </p:nvSpPr>
        <p:spPr>
          <a:xfrm>
            <a:off x="3444664" y="1603650"/>
            <a:ext cx="3002280" cy="707886"/>
          </a:xfrm>
          <a:prstGeom prst="rect">
            <a:avLst/>
          </a:prstGeom>
          <a:noFill/>
        </p:spPr>
        <p:txBody>
          <a:bodyPr wrap="square" rtlCol="0">
            <a:spAutoFit/>
          </a:bodyPr>
          <a:lstStyle/>
          <a:p>
            <a:pPr algn="ctr"/>
            <a:r>
              <a:rPr lang="en-US" sz="2000" dirty="0">
                <a:latin typeface="Freestyle Script" panose="030804020302050B0404" pitchFamily="66" charset="0"/>
              </a:rPr>
              <a:t>By</a:t>
            </a:r>
            <a:r>
              <a:rPr lang="bg-BG" sz="2000" dirty="0"/>
              <a:t>:</a:t>
            </a:r>
            <a:r>
              <a:rPr lang="en-US" sz="2000" dirty="0">
                <a:latin typeface="Freestyle Script" panose="030804020302050B0404" pitchFamily="66" charset="0"/>
              </a:rPr>
              <a:t> </a:t>
            </a:r>
            <a:r>
              <a:rPr lang="en-US" sz="2000" dirty="0" err="1">
                <a:latin typeface="Freestyle Script" panose="030804020302050B0404" pitchFamily="66" charset="0"/>
              </a:rPr>
              <a:t>Viktoria</a:t>
            </a:r>
            <a:r>
              <a:rPr lang="en-US" sz="2000" dirty="0">
                <a:latin typeface="Freestyle Script" panose="030804020302050B0404" pitchFamily="66" charset="0"/>
              </a:rPr>
              <a:t> </a:t>
            </a:r>
            <a:r>
              <a:rPr lang="en-US" sz="2000" dirty="0" err="1">
                <a:latin typeface="Freestyle Script" panose="030804020302050B0404" pitchFamily="66" charset="0"/>
              </a:rPr>
              <a:t>Tancheva</a:t>
            </a:r>
            <a:r>
              <a:rPr lang="bg-BG" sz="2000" dirty="0"/>
              <a:t>,</a:t>
            </a:r>
            <a:r>
              <a:rPr lang="en-US" sz="2000" dirty="0">
                <a:latin typeface="Freestyle Script" panose="030804020302050B0404" pitchFamily="66" charset="0"/>
              </a:rPr>
              <a:t> </a:t>
            </a:r>
            <a:r>
              <a:rPr lang="en-US" sz="2000" dirty="0" err="1">
                <a:latin typeface="Freestyle Script" panose="030804020302050B0404" pitchFamily="66" charset="0"/>
              </a:rPr>
              <a:t>Konstsntina</a:t>
            </a:r>
            <a:r>
              <a:rPr lang="en-US" sz="2000" dirty="0">
                <a:latin typeface="Freestyle Script" panose="030804020302050B0404" pitchFamily="66" charset="0"/>
              </a:rPr>
              <a:t>  </a:t>
            </a:r>
          </a:p>
          <a:p>
            <a:pPr algn="ctr"/>
            <a:r>
              <a:rPr lang="en-US" sz="2000" dirty="0" err="1">
                <a:latin typeface="Freestyle Script" panose="030804020302050B0404" pitchFamily="66" charset="0"/>
              </a:rPr>
              <a:t>Kostova</a:t>
            </a:r>
            <a:r>
              <a:rPr lang="en-US" sz="2000" dirty="0">
                <a:latin typeface="Freestyle Script" panose="030804020302050B0404" pitchFamily="66" charset="0"/>
              </a:rPr>
              <a:t> and </a:t>
            </a:r>
            <a:r>
              <a:rPr lang="en-US" sz="2000" dirty="0" err="1">
                <a:latin typeface="Freestyle Script" panose="030804020302050B0404" pitchFamily="66" charset="0"/>
              </a:rPr>
              <a:t>Radost</a:t>
            </a:r>
            <a:r>
              <a:rPr lang="en-US" sz="2000" dirty="0">
                <a:latin typeface="Freestyle Script" panose="030804020302050B0404" pitchFamily="66" charset="0"/>
              </a:rPr>
              <a:t> </a:t>
            </a:r>
            <a:r>
              <a:rPr lang="en-US" sz="2000" dirty="0" err="1">
                <a:latin typeface="Freestyle Script" panose="030804020302050B0404" pitchFamily="66" charset="0"/>
              </a:rPr>
              <a:t>Gerova</a:t>
            </a:r>
            <a:r>
              <a:rPr lang="bg-BG" sz="2000" dirty="0">
                <a:latin typeface="Freestyle Script" panose="030804020302050B0404" pitchFamily="66" charset="0"/>
              </a:rPr>
              <a:t>, 6</a:t>
            </a:r>
            <a:r>
              <a:rPr lang="en-US" sz="2000" dirty="0">
                <a:latin typeface="Freestyle Script" panose="030804020302050B0404" pitchFamily="66" charset="0"/>
              </a:rPr>
              <a:t>v grade</a:t>
            </a:r>
          </a:p>
        </p:txBody>
      </p:sp>
      <p:pic>
        <p:nvPicPr>
          <p:cNvPr id="2053" name="Picture 2052"/>
          <p:cNvPicPr>
            <a:picLocks noChangeAspect="1"/>
          </p:cNvPicPr>
          <p:nvPr/>
        </p:nvPicPr>
        <p:blipFill>
          <a:blip r:embed="rId3"/>
          <a:stretch>
            <a:fillRect/>
          </a:stretch>
        </p:blipFill>
        <p:spPr>
          <a:xfrm>
            <a:off x="3314146" y="2726955"/>
            <a:ext cx="3056598" cy="1711695"/>
          </a:xfrm>
          <a:prstGeom prst="rect">
            <a:avLst/>
          </a:prstGeom>
        </p:spPr>
      </p:pic>
      <p:sp>
        <p:nvSpPr>
          <p:cNvPr id="2054" name="Multiply 2053">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Chevron 2054">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03544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8326" y="474132"/>
            <a:ext cx="9067348" cy="6129867"/>
          </a:xfrm>
          <a:prstGeom prst="rect">
            <a:avLst/>
          </a:prstGeom>
        </p:spPr>
      </p:pic>
      <p:sp>
        <p:nvSpPr>
          <p:cNvPr id="2" name="Rectangle 1"/>
          <p:cNvSpPr/>
          <p:nvPr/>
        </p:nvSpPr>
        <p:spPr>
          <a:xfrm>
            <a:off x="480004" y="758986"/>
            <a:ext cx="3504655" cy="3385542"/>
          </a:xfrm>
          <a:prstGeom prst="rect">
            <a:avLst/>
          </a:prstGeom>
        </p:spPr>
        <p:txBody>
          <a:bodyPr wrap="square">
            <a:spAutoFit/>
          </a:bodyPr>
          <a:lstStyle/>
          <a:p>
            <a:pPr>
              <a:lnSpc>
                <a:spcPct val="107000"/>
              </a:lnSpc>
              <a:spcAft>
                <a:spcPts val="800"/>
              </a:spcAft>
            </a:pPr>
            <a:r>
              <a:rPr lang="bg-BG" sz="2000" dirty="0">
                <a:latin typeface="Segoe Script" panose="030B0504020000000003" pitchFamily="66" charset="0"/>
                <a:ea typeface="Calibri" panose="020F0502020204030204" pitchFamily="34" charset="0"/>
                <a:cs typeface="Times New Roman" panose="02020603050405020304" pitchFamily="18" charset="0"/>
              </a:rPr>
              <a:t>Our school is well equipped with digital aids and technical appliances.</a:t>
            </a:r>
            <a:r>
              <a:rPr lang="en-US" sz="2000" dirty="0">
                <a:latin typeface="Segoe Script" panose="030B0504020000000003" pitchFamily="66" charset="0"/>
                <a:ea typeface="Calibri" panose="020F0502020204030204" pitchFamily="34" charset="0"/>
                <a:cs typeface="Times New Roman" panose="02020603050405020304" pitchFamily="18" charset="0"/>
              </a:rPr>
              <a:t> </a:t>
            </a:r>
            <a:r>
              <a:rPr lang="bg-BG" sz="2000" dirty="0">
                <a:latin typeface="Segoe Script" panose="030B0504020000000003" pitchFamily="66" charset="0"/>
                <a:ea typeface="Calibri" panose="020F0502020204030204" pitchFamily="34" charset="0"/>
                <a:cs typeface="Times New Roman" panose="02020603050405020304" pitchFamily="18" charset="0"/>
              </a:rPr>
              <a:t>By decision № 391 of the Council of Ministers of 17.07.2017, the school is on the list of innovative schools in Bulgaria. </a:t>
            </a:r>
            <a:endParaRPr lang="en-US" sz="2000" dirty="0">
              <a:latin typeface="Segoe Script" panose="030B0504020000000003" pitchFamily="66" charset="0"/>
              <a:ea typeface="Calibri" panose="020F0502020204030204" pitchFamily="34" charset="0"/>
              <a:cs typeface="Times New Roman" panose="02020603050405020304" pitchFamily="18" charset="0"/>
            </a:endParaRPr>
          </a:p>
        </p:txBody>
      </p:sp>
      <p:pic>
        <p:nvPicPr>
          <p:cNvPr id="6148" name="Picture 4" descr="Настояще - Първо ОУ Св. Св. Кирил и Методий - Гоце Делче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40" y="4325631"/>
            <a:ext cx="2544802" cy="1908602"/>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rot="19600733">
            <a:off x="1297538" y="3771378"/>
            <a:ext cx="1597510" cy="101992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6150" name="Picture 6" descr="НОВИНИ Archives - Страница 2 от 33 - npg.bg - НПГ &quot;Димитър Талев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997" y="1637146"/>
            <a:ext cx="2308251" cy="2308251"/>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rot="19600733">
            <a:off x="6045596" y="1139561"/>
            <a:ext cx="1652539" cy="1065422"/>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Multiply 8">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evron 9">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158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511794"/>
            <a:ext cx="9067348" cy="6129867"/>
          </a:xfrm>
          <a:prstGeom prst="rect">
            <a:avLst/>
          </a:prstGeom>
        </p:spPr>
      </p:pic>
      <p:sp>
        <p:nvSpPr>
          <p:cNvPr id="2" name="Rectangle 1"/>
          <p:cNvSpPr/>
          <p:nvPr/>
        </p:nvSpPr>
        <p:spPr>
          <a:xfrm>
            <a:off x="480004" y="758986"/>
            <a:ext cx="3504655" cy="4044184"/>
          </a:xfrm>
          <a:prstGeom prst="rect">
            <a:avLst/>
          </a:prstGeom>
        </p:spPr>
        <p:txBody>
          <a:bodyPr wrap="square">
            <a:spAutoFit/>
          </a:bodyPr>
          <a:lstStyle/>
          <a:p>
            <a:pPr>
              <a:lnSpc>
                <a:spcPct val="107000"/>
              </a:lnSpc>
              <a:spcAft>
                <a:spcPts val="800"/>
              </a:spcAft>
            </a:pPr>
            <a:r>
              <a:rPr lang="bg-BG" sz="2000" dirty="0">
                <a:latin typeface="Segoe Script" panose="030B0504020000000003" pitchFamily="66" charset="0"/>
                <a:ea typeface="Calibri" panose="020F0502020204030204" pitchFamily="34" charset="0"/>
                <a:cs typeface="Times New Roman" panose="02020603050405020304" pitchFamily="18" charset="0"/>
              </a:rPr>
              <a:t>Awarded prize: "Microsoft Innovative School" - 2016 Teachers and students are open to new techniques, methods, and information exchange. The school is Involved in a large-scale project to improve the quality of education.</a:t>
            </a:r>
            <a:endParaRPr lang="en-US" sz="2000" dirty="0">
              <a:latin typeface="Segoe Script" panose="030B0504020000000003" pitchFamily="66" charset="0"/>
              <a:ea typeface="Calibri" panose="020F0502020204030204" pitchFamily="34" charset="0"/>
              <a:cs typeface="Times New Roman" panose="02020603050405020304" pitchFamily="18" charset="0"/>
            </a:endParaRPr>
          </a:p>
        </p:txBody>
      </p:sp>
      <p:sp>
        <p:nvSpPr>
          <p:cNvPr id="9" name="Multiply 8">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evron 9">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2" descr="Новини « Средно училище &quot;Св. св. Кирил и Методий&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52" y="3979381"/>
            <a:ext cx="2929026" cy="164757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rot="19600733">
            <a:off x="6077846" y="3371461"/>
            <a:ext cx="1597510" cy="101992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5" name="Picture 14" descr="Как откриха новата учебна година в три от училищата на Гоце Делчев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292" y="4829296"/>
            <a:ext cx="2874077" cy="138759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5"/>
          <p:cNvSpPr/>
          <p:nvPr/>
        </p:nvSpPr>
        <p:spPr>
          <a:xfrm rot="19600733">
            <a:off x="1416346" y="4377073"/>
            <a:ext cx="1597510" cy="101992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p:cNvPicPr>
            <a:picLocks noChangeAspect="1"/>
          </p:cNvPicPr>
          <p:nvPr/>
        </p:nvPicPr>
        <p:blipFill>
          <a:blip r:embed="rId5"/>
          <a:stretch>
            <a:fillRect/>
          </a:stretch>
        </p:blipFill>
        <p:spPr>
          <a:xfrm>
            <a:off x="5684704" y="1134870"/>
            <a:ext cx="2837324" cy="1881646"/>
          </a:xfrm>
          <a:prstGeom prst="rect">
            <a:avLst/>
          </a:prstGeom>
        </p:spPr>
      </p:pic>
      <p:sp>
        <p:nvSpPr>
          <p:cNvPr id="12" name="Freeform 11"/>
          <p:cNvSpPr/>
          <p:nvPr/>
        </p:nvSpPr>
        <p:spPr>
          <a:xfrm rot="19600733">
            <a:off x="6201705" y="545226"/>
            <a:ext cx="1597510" cy="101992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04493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8326" y="474132"/>
            <a:ext cx="9067348" cy="6129867"/>
          </a:xfrm>
          <a:prstGeom prst="rect">
            <a:avLst/>
          </a:prstGeom>
        </p:spPr>
      </p:pic>
      <p:sp>
        <p:nvSpPr>
          <p:cNvPr id="2" name="Rectangle 1"/>
          <p:cNvSpPr/>
          <p:nvPr/>
        </p:nvSpPr>
        <p:spPr>
          <a:xfrm>
            <a:off x="355420" y="1649716"/>
            <a:ext cx="3876675" cy="2068259"/>
          </a:xfrm>
          <a:prstGeom prst="rect">
            <a:avLst/>
          </a:prstGeom>
        </p:spPr>
        <p:txBody>
          <a:bodyPr wrap="square">
            <a:spAutoFit/>
          </a:bodyPr>
          <a:lstStyle/>
          <a:p>
            <a:pPr>
              <a:lnSpc>
                <a:spcPct val="107000"/>
              </a:lnSpc>
              <a:spcAft>
                <a:spcPts val="800"/>
              </a:spcAft>
            </a:pPr>
            <a:r>
              <a:rPr lang="en-US" sz="2000" dirty="0">
                <a:latin typeface="Segoe Script" panose="030B0504020000000003" pitchFamily="66" charset="0"/>
                <a:ea typeface="Calibri" panose="020F0502020204030204" pitchFamily="34" charset="0"/>
                <a:cs typeface="Times New Roman" panose="02020603050405020304" pitchFamily="18" charset="0"/>
              </a:rPr>
              <a:t>The school principal is an ICT lecturer and she is an active Microsoft Country Trainer with two Microsoft Office Certified Specialists.</a:t>
            </a:r>
          </a:p>
        </p:txBody>
      </p:sp>
      <p:pic>
        <p:nvPicPr>
          <p:cNvPr id="4098" name="Picture 2" descr="Какво е да си учител от вкъщи? - Economy.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422" y="1612809"/>
            <a:ext cx="3037963" cy="170973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rot="19579651">
            <a:off x="6002989" y="867317"/>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Freeform 7"/>
          <p:cNvSpPr/>
          <p:nvPr/>
        </p:nvSpPr>
        <p:spPr>
          <a:xfrm rot="19555289">
            <a:off x="6101747" y="3034344"/>
            <a:ext cx="1560415" cy="1009440"/>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Multiply 8">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4"/>
          <a:stretch>
            <a:fillRect/>
          </a:stretch>
        </p:blipFill>
        <p:spPr>
          <a:xfrm>
            <a:off x="5453001" y="3711952"/>
            <a:ext cx="2959384" cy="1966661"/>
          </a:xfrm>
          <a:prstGeom prst="rect">
            <a:avLst/>
          </a:prstGeom>
        </p:spPr>
      </p:pic>
      <p:pic>
        <p:nvPicPr>
          <p:cNvPr id="3" name="Picture 2"/>
          <p:cNvPicPr>
            <a:picLocks noChangeAspect="1"/>
          </p:cNvPicPr>
          <p:nvPr/>
        </p:nvPicPr>
        <p:blipFill>
          <a:blip r:embed="rId5"/>
          <a:stretch>
            <a:fillRect/>
          </a:stretch>
        </p:blipFill>
        <p:spPr>
          <a:xfrm>
            <a:off x="583681" y="3947770"/>
            <a:ext cx="3420152" cy="2274005"/>
          </a:xfrm>
          <a:prstGeom prst="rect">
            <a:avLst/>
          </a:prstGeom>
        </p:spPr>
      </p:pic>
      <p:pic>
        <p:nvPicPr>
          <p:cNvPr id="4" name="Picture 3"/>
          <p:cNvPicPr>
            <a:picLocks noChangeAspect="1"/>
          </p:cNvPicPr>
          <p:nvPr/>
        </p:nvPicPr>
        <p:blipFill>
          <a:blip r:embed="rId6"/>
          <a:stretch>
            <a:fillRect/>
          </a:stretch>
        </p:blipFill>
        <p:spPr>
          <a:xfrm>
            <a:off x="1541942" y="3613815"/>
            <a:ext cx="1694835" cy="377985"/>
          </a:xfrm>
          <a:prstGeom prst="rect">
            <a:avLst/>
          </a:prstGeom>
        </p:spPr>
      </p:pic>
    </p:spTree>
    <p:extLst>
      <p:ext uri="{BB962C8B-B14F-4D97-AF65-F5344CB8AC3E}">
        <p14:creationId xmlns:p14="http://schemas.microsoft.com/office/powerpoint/2010/main" val="963072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a:picLocks noChangeAspect="1"/>
          </p:cNvPicPr>
          <p:nvPr/>
        </p:nvPicPr>
        <p:blipFill>
          <a:blip r:embed="rId2"/>
          <a:stretch>
            <a:fillRect/>
          </a:stretch>
        </p:blipFill>
        <p:spPr>
          <a:xfrm>
            <a:off x="38326" y="474132"/>
            <a:ext cx="9067348" cy="6129867"/>
          </a:xfrm>
          <a:prstGeom prst="rect">
            <a:avLst/>
          </a:prstGeom>
        </p:spPr>
      </p:pic>
      <p:sp>
        <p:nvSpPr>
          <p:cNvPr id="104" name="TextBox 103"/>
          <p:cNvSpPr txBox="1"/>
          <p:nvPr/>
        </p:nvSpPr>
        <p:spPr>
          <a:xfrm>
            <a:off x="410818" y="1184574"/>
            <a:ext cx="3355640" cy="4708981"/>
          </a:xfrm>
          <a:prstGeom prst="rect">
            <a:avLst/>
          </a:prstGeom>
          <a:noFill/>
        </p:spPr>
        <p:txBody>
          <a:bodyPr wrap="square" rtlCol="0">
            <a:spAutoFit/>
          </a:bodyPr>
          <a:lstStyle/>
          <a:p>
            <a:pPr algn="ctr"/>
            <a:r>
              <a:rPr lang="en-US" sz="6000" dirty="0">
                <a:latin typeface="Harlow Solid Italic" panose="04030604020F02020D02" pitchFamily="82" charset="0"/>
              </a:rPr>
              <a:t>Thank you for your attention! </a:t>
            </a:r>
          </a:p>
        </p:txBody>
      </p:sp>
      <p:pic>
        <p:nvPicPr>
          <p:cNvPr id="3075" name="Picture 3" descr="Download Hot Pink Heart PNG Pic 272 - Free Transparent PNG Imag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061" y="2402015"/>
            <a:ext cx="3726089" cy="3010680"/>
          </a:xfrm>
          <a:prstGeom prst="rect">
            <a:avLst/>
          </a:prstGeom>
          <a:noFill/>
          <a:extLst>
            <a:ext uri="{909E8E84-426E-40DD-AFC4-6F175D3DCCD1}">
              <a14:hiddenFill xmlns:a14="http://schemas.microsoft.com/office/drawing/2010/main">
                <a:solidFill>
                  <a:srgbClr val="FFFFFF"/>
                </a:solidFill>
              </a14:hiddenFill>
            </a:ext>
          </a:extLst>
        </p:spPr>
      </p:pic>
      <p:sp>
        <p:nvSpPr>
          <p:cNvPr id="106" name="Multiply 105">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evron 5">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829340" y="5995330"/>
            <a:ext cx="2786094" cy="646331"/>
          </a:xfrm>
          <a:prstGeom prst="rect">
            <a:avLst/>
          </a:prstGeom>
          <a:noFill/>
        </p:spPr>
        <p:txBody>
          <a:bodyPr wrap="square" rtlCol="0">
            <a:spAutoFit/>
          </a:bodyPr>
          <a:lstStyle/>
          <a:p>
            <a:pPr algn="ctr"/>
            <a:r>
              <a:rPr lang="en-US" sz="3600" dirty="0" smtClean="0">
                <a:latin typeface="Harlow Solid Italic" panose="04030604020F02020D02" pitchFamily="82" charset="0"/>
              </a:rPr>
              <a:t>Gallery</a:t>
            </a:r>
            <a:endParaRPr lang="en-US" sz="3600" dirty="0">
              <a:latin typeface="Harlow Solid Italic" panose="04030604020F02020D02" pitchFamily="82" charset="0"/>
            </a:endParaRPr>
          </a:p>
        </p:txBody>
      </p:sp>
      <p:sp>
        <p:nvSpPr>
          <p:cNvPr id="2" name="Right Arrow 1">
            <a:hlinkClick r:id="" action="ppaction://hlinkshowjump?jump=nextslide"/>
          </p:cNvPr>
          <p:cNvSpPr/>
          <p:nvPr/>
        </p:nvSpPr>
        <p:spPr>
          <a:xfrm>
            <a:off x="8040379" y="6165052"/>
            <a:ext cx="779771" cy="3231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96392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кво е да си учител от вкъщи? - Economy.bg"/>
          <p:cNvPicPr>
            <a:picLocks noChangeAspect="1" noChangeArrowheads="1"/>
          </p:cNvPicPr>
          <p:nvPr/>
        </p:nvPicPr>
        <p:blipFill rotWithShape="1">
          <a:blip r:embed="rId2">
            <a:extLst>
              <a:ext uri="{28A0092B-C50C-407E-A947-70E740481C1C}">
                <a14:useLocalDpi xmlns:a14="http://schemas.microsoft.com/office/drawing/2010/main" val="0"/>
              </a:ext>
            </a:extLst>
          </a:blip>
          <a:srcRect r="24961"/>
          <a:stretch/>
        </p:blipFill>
        <p:spPr bwMode="auto">
          <a:xfrm>
            <a:off x="723331" y="542498"/>
            <a:ext cx="7683690" cy="57627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Фоайе - Първо ОУ Св. Св. Кирил и Методий - Гоце Делчев"/>
          <p:cNvPicPr>
            <a:picLocks noChangeAspect="1" noChangeArrowheads="1"/>
          </p:cNvPicPr>
          <p:nvPr/>
        </p:nvPicPr>
        <p:blipFill rotWithShape="1">
          <a:blip r:embed="rId3">
            <a:extLst>
              <a:ext uri="{28A0092B-C50C-407E-A947-70E740481C1C}">
                <a14:useLocalDpi xmlns:a14="http://schemas.microsoft.com/office/drawing/2010/main" val="0"/>
              </a:ext>
            </a:extLst>
          </a:blip>
          <a:srcRect r="11403"/>
          <a:stretch/>
        </p:blipFill>
        <p:spPr bwMode="auto">
          <a:xfrm>
            <a:off x="832513" y="622526"/>
            <a:ext cx="7533565" cy="5633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r="11008"/>
          <a:stretch/>
        </p:blipFill>
        <p:spPr>
          <a:xfrm>
            <a:off x="832513" y="742829"/>
            <a:ext cx="7521833" cy="5624584"/>
          </a:xfrm>
          <a:prstGeom prst="rect">
            <a:avLst/>
          </a:prstGeom>
        </p:spPr>
      </p:pic>
      <p:pic>
        <p:nvPicPr>
          <p:cNvPr id="8" name="Picture 10" descr="Курсове и квалификации - Професионално портфолио"/>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858"/>
          <a:stretch/>
        </p:blipFill>
        <p:spPr bwMode="auto">
          <a:xfrm>
            <a:off x="820781" y="694503"/>
            <a:ext cx="7681774" cy="5761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Настояще - Първо ОУ Св. Св. Кирил и Методий - Гоце Делче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951" y="662725"/>
            <a:ext cx="7792871" cy="58446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ЦЕЛИ СЕДЕМ КАНДИДАТИ СПОРЯТ ЗА ДИРЕКТОРСКОТО КРЕСЛО НА ПЪРВО ОУ В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572" y="593678"/>
            <a:ext cx="7615449" cy="57115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Клуб &quot;Да бъдем себе си&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5547"/>
          <a:stretch/>
        </p:blipFill>
        <p:spPr bwMode="auto">
          <a:xfrm>
            <a:off x="887326" y="711296"/>
            <a:ext cx="7548684" cy="56615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4" descr="Първо ОУ в град Гоце Делчев изпрати своя випуск 2019 г. | Вестник ..."/>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389"/>
          <a:stretch/>
        </p:blipFill>
        <p:spPr bwMode="auto">
          <a:xfrm>
            <a:off x="754018" y="686242"/>
            <a:ext cx="7637439" cy="5728079"/>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627797" y="542498"/>
            <a:ext cx="7970293" cy="5940189"/>
          </a:xfrm>
          <a:prstGeom prst="frame">
            <a:avLst>
              <a:gd name="adj1" fmla="val 4229"/>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4" name="Freeform 3"/>
          <p:cNvSpPr/>
          <p:nvPr/>
        </p:nvSpPr>
        <p:spPr>
          <a:xfrm rot="17759418">
            <a:off x="148827" y="245763"/>
            <a:ext cx="1597510" cy="101992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Freeform 4"/>
          <p:cNvSpPr/>
          <p:nvPr/>
        </p:nvSpPr>
        <p:spPr>
          <a:xfrm rot="17759418">
            <a:off x="7411711" y="5759499"/>
            <a:ext cx="1597510" cy="101992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Multiply 12">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25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3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4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5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6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7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8326" y="474132"/>
            <a:ext cx="9067348" cy="6129867"/>
          </a:xfrm>
          <a:prstGeom prst="rect">
            <a:avLst/>
          </a:prstGeom>
        </p:spPr>
      </p:pic>
      <p:sp>
        <p:nvSpPr>
          <p:cNvPr id="216" name="Rectangle 215"/>
          <p:cNvSpPr/>
          <p:nvPr/>
        </p:nvSpPr>
        <p:spPr>
          <a:xfrm>
            <a:off x="522514" y="758580"/>
            <a:ext cx="3372302" cy="3385542"/>
          </a:xfrm>
          <a:prstGeom prst="rect">
            <a:avLst/>
          </a:prstGeom>
        </p:spPr>
        <p:txBody>
          <a:bodyPr wrap="square">
            <a:spAutoFit/>
          </a:bodyPr>
          <a:lstStyle/>
          <a:p>
            <a:pPr>
              <a:lnSpc>
                <a:spcPct val="107000"/>
              </a:lnSpc>
              <a:spcAft>
                <a:spcPts val="800"/>
              </a:spcAft>
            </a:pPr>
            <a:r>
              <a:rPr lang="bg-BG" sz="2000" dirty="0">
                <a:latin typeface="Segoe Script" panose="030B0504020000000003" pitchFamily="66" charset="0"/>
                <a:ea typeface="Calibri" panose="020F0502020204030204" pitchFamily="34" charset="0"/>
                <a:cs typeface="Times New Roman" panose="02020603050405020304" pitchFamily="18" charset="0"/>
              </a:rPr>
              <a:t>First Primary School "St. St. Cyril and Methodius " is one of the biggest schools in the Southwest region. There are </a:t>
            </a:r>
            <a:r>
              <a:rPr lang="bg-BG" sz="2000" dirty="0" smtClean="0">
                <a:latin typeface="Segoe Script" panose="030B0504020000000003" pitchFamily="66" charset="0"/>
                <a:ea typeface="Calibri" panose="020F0502020204030204" pitchFamily="34" charset="0"/>
                <a:cs typeface="Times New Roman" panose="02020603050405020304" pitchFamily="18" charset="0"/>
              </a:rPr>
              <a:t>about 600 </a:t>
            </a:r>
            <a:r>
              <a:rPr lang="bg-BG" sz="2000" dirty="0">
                <a:latin typeface="Segoe Script" panose="030B0504020000000003" pitchFamily="66" charset="0"/>
                <a:ea typeface="Calibri" panose="020F0502020204030204" pitchFamily="34" charset="0"/>
                <a:cs typeface="Times New Roman" panose="02020603050405020304" pitchFamily="18" charset="0"/>
              </a:rPr>
              <a:t>students from 1 to 7 grade and 51pedagogical specialists. </a:t>
            </a:r>
          </a:p>
        </p:txBody>
      </p:sp>
      <p:sp>
        <p:nvSpPr>
          <p:cNvPr id="218" name="Freeform 217"/>
          <p:cNvSpPr/>
          <p:nvPr/>
        </p:nvSpPr>
        <p:spPr>
          <a:xfrm rot="19600733">
            <a:off x="5958235" y="1513514"/>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221" name="Picture 18" descr="ЦЕЛИ СЕДЕМ КАНДИДАТИ СПОРЯТ ЗА ДИРЕКТОРСКОТО КРЕСЛО НА ПЪРВО ОУ В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040" y="4428570"/>
            <a:ext cx="2343241" cy="1757431"/>
          </a:xfrm>
          <a:prstGeom prst="rect">
            <a:avLst/>
          </a:prstGeom>
          <a:noFill/>
          <a:extLst>
            <a:ext uri="{909E8E84-426E-40DD-AFC4-6F175D3DCCD1}">
              <a14:hiddenFill xmlns:a14="http://schemas.microsoft.com/office/drawing/2010/main">
                <a:solidFill>
                  <a:srgbClr val="FFFFFF"/>
                </a:solidFill>
              </a14:hiddenFill>
            </a:ext>
          </a:extLst>
        </p:spPr>
      </p:pic>
      <p:sp>
        <p:nvSpPr>
          <p:cNvPr id="222" name="Freeform 221"/>
          <p:cNvSpPr/>
          <p:nvPr/>
        </p:nvSpPr>
        <p:spPr>
          <a:xfrm rot="19614510">
            <a:off x="1294224" y="3862843"/>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4" name="Multiply 223">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hevron 224">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stretch>
            <a:fillRect/>
          </a:stretch>
        </p:blipFill>
        <p:spPr>
          <a:xfrm>
            <a:off x="5266068" y="2286690"/>
            <a:ext cx="3111721" cy="2064261"/>
          </a:xfrm>
          <a:prstGeom prst="rect">
            <a:avLst/>
          </a:prstGeom>
        </p:spPr>
      </p:pic>
    </p:spTree>
    <p:extLst>
      <p:ext uri="{BB962C8B-B14F-4D97-AF65-F5344CB8AC3E}">
        <p14:creationId xmlns:p14="http://schemas.microsoft.com/office/powerpoint/2010/main" val="910415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8326" y="474132"/>
            <a:ext cx="9067348" cy="6129867"/>
          </a:xfrm>
          <a:prstGeom prst="rect">
            <a:avLst/>
          </a:prstGeom>
        </p:spPr>
      </p:pic>
      <p:sp>
        <p:nvSpPr>
          <p:cNvPr id="224" name="Multiply 223">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hevron 224">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619233" y="1528131"/>
            <a:ext cx="3281793" cy="3714863"/>
          </a:xfrm>
          <a:prstGeom prst="rect">
            <a:avLst/>
          </a:prstGeom>
        </p:spPr>
        <p:txBody>
          <a:bodyPr wrap="square">
            <a:spAutoFit/>
          </a:bodyPr>
          <a:lstStyle/>
          <a:p>
            <a:pPr>
              <a:lnSpc>
                <a:spcPct val="107000"/>
              </a:lnSpc>
              <a:spcAft>
                <a:spcPts val="800"/>
              </a:spcAft>
            </a:pPr>
            <a:r>
              <a:rPr lang="bg-BG" sz="2000" dirty="0">
                <a:latin typeface="Segoe Script" panose="030B0504020000000003" pitchFamily="66" charset="0"/>
                <a:ea typeface="Calibri" panose="020F0502020204030204" pitchFamily="34" charset="0"/>
                <a:cs typeface="Times New Roman" panose="02020603050405020304" pitchFamily="18" charset="0"/>
              </a:rPr>
              <a:t>The school has a pedagogical counselor, a speech therapist, a resource teacher. An advantage of the school is a fulltime training organization with 12 clusters of comprehensive training for students from grades 1 - 6. </a:t>
            </a:r>
          </a:p>
        </p:txBody>
      </p:sp>
      <p:pic>
        <p:nvPicPr>
          <p:cNvPr id="15" name="Picture 30" descr="Деца от Гоце Делчев и с. Брезница се учат на безопасно поведение в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146" y="1672939"/>
            <a:ext cx="2750455" cy="1827907"/>
          </a:xfrm>
          <a:prstGeom prst="rect">
            <a:avLst/>
          </a:prstGeom>
          <a:noFill/>
          <a:extLst>
            <a:ext uri="{909E8E84-426E-40DD-AFC4-6F175D3DCCD1}">
              <a14:hiddenFill xmlns:a14="http://schemas.microsoft.com/office/drawing/2010/main">
                <a:solidFill>
                  <a:srgbClr val="FFFFFF"/>
                </a:solidFill>
              </a14:hiddenFill>
            </a:ext>
          </a:extLst>
        </p:spPr>
      </p:pic>
      <p:sp>
        <p:nvSpPr>
          <p:cNvPr id="222" name="Freeform 221"/>
          <p:cNvSpPr/>
          <p:nvPr/>
        </p:nvSpPr>
        <p:spPr>
          <a:xfrm rot="19614510">
            <a:off x="6614752" y="1123790"/>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7" name="Picture 16" descr="Клуб &quot;Да бъдем себе си&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669" y="3946234"/>
            <a:ext cx="2659607" cy="1491798"/>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17"/>
          <p:cNvSpPr/>
          <p:nvPr/>
        </p:nvSpPr>
        <p:spPr>
          <a:xfrm rot="19614510">
            <a:off x="5969635" y="3385063"/>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39089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8326" y="474132"/>
            <a:ext cx="9067348" cy="6129867"/>
          </a:xfrm>
          <a:prstGeom prst="rect">
            <a:avLst/>
          </a:prstGeom>
        </p:spPr>
      </p:pic>
      <p:sp>
        <p:nvSpPr>
          <p:cNvPr id="3" name="Rectangle 2"/>
          <p:cNvSpPr/>
          <p:nvPr/>
        </p:nvSpPr>
        <p:spPr>
          <a:xfrm>
            <a:off x="428624" y="810086"/>
            <a:ext cx="3686175" cy="1323439"/>
          </a:xfrm>
          <a:prstGeom prst="rect">
            <a:avLst/>
          </a:prstGeom>
        </p:spPr>
        <p:txBody>
          <a:bodyPr wrap="square">
            <a:spAutoFit/>
          </a:bodyPr>
          <a:lstStyle/>
          <a:p>
            <a:r>
              <a:rPr lang="bg-BG" sz="2000" dirty="0">
                <a:latin typeface="Segoe Script" panose="030B0504020000000003" pitchFamily="66" charset="0"/>
                <a:ea typeface="Calibri" panose="020F0502020204030204" pitchFamily="34" charset="0"/>
                <a:cs typeface="Times New Roman" panose="02020603050405020304" pitchFamily="18" charset="0"/>
              </a:rPr>
              <a:t>For intellectual, emotional, social, spiritual, psychological and </a:t>
            </a:r>
            <a:r>
              <a:rPr lang="bg-BG" sz="2000" dirty="0" smtClean="0">
                <a:latin typeface="Segoe Script" panose="030B0504020000000003" pitchFamily="66" charset="0"/>
                <a:ea typeface="Calibri" panose="020F0502020204030204" pitchFamily="34" charset="0"/>
                <a:cs typeface="Times New Roman" panose="02020603050405020304" pitchFamily="18" charset="0"/>
              </a:rPr>
              <a:t>physical</a:t>
            </a:r>
            <a:endParaRPr lang="en-US" sz="2000" dirty="0"/>
          </a:p>
        </p:txBody>
      </p:sp>
      <p:sp>
        <p:nvSpPr>
          <p:cNvPr id="7" name="Rectangle 6"/>
          <p:cNvSpPr/>
          <p:nvPr/>
        </p:nvSpPr>
        <p:spPr>
          <a:xfrm>
            <a:off x="428624" y="4040537"/>
            <a:ext cx="3686175" cy="2246769"/>
          </a:xfrm>
          <a:prstGeom prst="rect">
            <a:avLst/>
          </a:prstGeom>
        </p:spPr>
        <p:txBody>
          <a:bodyPr wrap="square">
            <a:spAutoFit/>
          </a:bodyPr>
          <a:lstStyle/>
          <a:p>
            <a:r>
              <a:rPr lang="bg-BG" sz="2000" dirty="0" smtClean="0">
                <a:latin typeface="Segoe Script" panose="030B0504020000000003" pitchFamily="66" charset="0"/>
                <a:ea typeface="Calibri" panose="020F0502020204030204" pitchFamily="34" charset="0"/>
                <a:cs typeface="Times New Roman" panose="02020603050405020304" pitchFamily="18" charset="0"/>
              </a:rPr>
              <a:t>Entrepreneurship, Sports. Our pupils win prizes at competitions and Olympiads in ICT, English, Arts, Robotics, Bulgarian languages, Nature studies, History</a:t>
            </a:r>
            <a:endParaRPr lang="en-US" sz="2000" dirty="0"/>
          </a:p>
        </p:txBody>
      </p:sp>
      <p:pic>
        <p:nvPicPr>
          <p:cNvPr id="14" name="Picture 24" descr="Да дарим надежда в град Гоце Делчев - Първо ОУ Св. Св. Кирил и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884" y="981803"/>
            <a:ext cx="2256930" cy="1499919"/>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rot="19891107">
            <a:off x="7049103" y="546880"/>
            <a:ext cx="1418437" cy="789198"/>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1" name="Picture 10"/>
          <p:cNvPicPr>
            <a:picLocks noChangeAspect="1"/>
          </p:cNvPicPr>
          <p:nvPr/>
        </p:nvPicPr>
        <p:blipFill>
          <a:blip r:embed="rId4"/>
          <a:stretch>
            <a:fillRect/>
          </a:stretch>
        </p:blipFill>
        <p:spPr>
          <a:xfrm>
            <a:off x="5444838" y="2945385"/>
            <a:ext cx="2076396" cy="1381747"/>
          </a:xfrm>
          <a:prstGeom prst="rect">
            <a:avLst/>
          </a:prstGeom>
        </p:spPr>
      </p:pic>
      <p:sp>
        <p:nvSpPr>
          <p:cNvPr id="18" name="Freeform 17"/>
          <p:cNvSpPr/>
          <p:nvPr/>
        </p:nvSpPr>
        <p:spPr>
          <a:xfrm rot="19391189">
            <a:off x="5890849" y="2512453"/>
            <a:ext cx="1089915" cy="783431"/>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9" name="Picture 34" descr="Първо ОУ в град Гоце Делчев изпрати своя випуск 2019 г. | Вестник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424" y="4732415"/>
            <a:ext cx="2339647" cy="1554891"/>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9"/>
          <p:cNvSpPr/>
          <p:nvPr/>
        </p:nvSpPr>
        <p:spPr>
          <a:xfrm rot="19822714">
            <a:off x="7005276" y="4358587"/>
            <a:ext cx="1340336" cy="747657"/>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Multiply 20">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42595" y="2125956"/>
            <a:ext cx="3672204" cy="1938992"/>
          </a:xfrm>
          <a:prstGeom prst="rect">
            <a:avLst/>
          </a:prstGeom>
        </p:spPr>
        <p:txBody>
          <a:bodyPr wrap="square">
            <a:spAutoFit/>
          </a:bodyPr>
          <a:lstStyle/>
          <a:p>
            <a:r>
              <a:rPr lang="bg-BG" sz="2000" dirty="0">
                <a:latin typeface="Segoe Script" panose="030B0504020000000003" pitchFamily="66" charset="0"/>
                <a:ea typeface="Calibri" panose="020F0502020204030204" pitchFamily="34" charset="0"/>
                <a:cs typeface="Times New Roman" panose="02020603050405020304" pitchFamily="18" charset="0"/>
              </a:rPr>
              <a:t>development and support of each student in accordance with the age, necessity, ability and interest of the school and clubs of interest:</a:t>
            </a:r>
            <a:endParaRPr lang="en-US" sz="2000" dirty="0"/>
          </a:p>
        </p:txBody>
      </p:sp>
    </p:spTree>
    <p:extLst>
      <p:ext uri="{BB962C8B-B14F-4D97-AF65-F5344CB8AC3E}">
        <p14:creationId xmlns:p14="http://schemas.microsoft.com/office/powerpoint/2010/main" val="1728874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8326" y="474132"/>
            <a:ext cx="9067348" cy="6129867"/>
          </a:xfrm>
          <a:prstGeom prst="rect">
            <a:avLst/>
          </a:prstGeom>
        </p:spPr>
      </p:pic>
      <p:sp>
        <p:nvSpPr>
          <p:cNvPr id="9" name="Multiply 8">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hevron 10">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431074" y="755842"/>
            <a:ext cx="3508177" cy="404418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Script" panose="030B0504020000000003" pitchFamily="66" charset="0"/>
                <a:ea typeface="Calibri" panose="020F0502020204030204" pitchFamily="34" charset="0"/>
                <a:cs typeface="Times New Roman" panose="02020603050405020304" pitchFamily="18" charset="0"/>
              </a:rPr>
              <a:t>Celebrations are always organized at the end and the beginning of the school year, as well as during the individual holidays. On them all students and teachers gather in the school yard, where there is always something prepared related to the holiday. </a:t>
            </a:r>
          </a:p>
        </p:txBody>
      </p:sp>
      <p:pic>
        <p:nvPicPr>
          <p:cNvPr id="14" name="Picture 7" descr="Първи април – Ден на шегата и хумора - Първо ОУ &quot;Св. Св. Кирил 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54" y="4921734"/>
            <a:ext cx="2824676" cy="1166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акриване на учебната 2016/2017г. - Първо ОУ Св. Св. Кирил и Методий - Гоце Делче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427" y="1198840"/>
            <a:ext cx="3021268" cy="1982323"/>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5"/>
          <p:cNvSpPr/>
          <p:nvPr/>
        </p:nvSpPr>
        <p:spPr>
          <a:xfrm rot="19579651">
            <a:off x="1556857" y="4546277"/>
            <a:ext cx="1279603" cy="750914"/>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p:cNvSpPr/>
          <p:nvPr/>
        </p:nvSpPr>
        <p:spPr>
          <a:xfrm rot="19579651">
            <a:off x="6154095" y="576814"/>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hevron 11">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5"/>
          <a:stretch>
            <a:fillRect/>
          </a:stretch>
        </p:blipFill>
        <p:spPr>
          <a:xfrm>
            <a:off x="5523060" y="3795743"/>
            <a:ext cx="3020635" cy="2008566"/>
          </a:xfrm>
          <a:prstGeom prst="rect">
            <a:avLst/>
          </a:prstGeom>
        </p:spPr>
      </p:pic>
      <p:pic>
        <p:nvPicPr>
          <p:cNvPr id="3" name="Picture 2"/>
          <p:cNvPicPr>
            <a:picLocks noChangeAspect="1"/>
          </p:cNvPicPr>
          <p:nvPr/>
        </p:nvPicPr>
        <p:blipFill>
          <a:blip r:embed="rId6"/>
          <a:stretch>
            <a:fillRect/>
          </a:stretch>
        </p:blipFill>
        <p:spPr>
          <a:xfrm>
            <a:off x="6085051" y="3527608"/>
            <a:ext cx="1896020" cy="414564"/>
          </a:xfrm>
          <a:prstGeom prst="rect">
            <a:avLst/>
          </a:prstGeom>
        </p:spPr>
      </p:pic>
    </p:spTree>
    <p:extLst>
      <p:ext uri="{BB962C8B-B14F-4D97-AF65-F5344CB8AC3E}">
        <p14:creationId xmlns:p14="http://schemas.microsoft.com/office/powerpoint/2010/main" val="8206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8326" y="474132"/>
            <a:ext cx="9067348" cy="6129867"/>
          </a:xfrm>
          <a:prstGeom prst="rect">
            <a:avLst/>
          </a:prstGeom>
        </p:spPr>
      </p:pic>
      <p:sp>
        <p:nvSpPr>
          <p:cNvPr id="9" name="Multiply 8">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hevron 10">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551071" y="744991"/>
            <a:ext cx="3350947" cy="3385542"/>
          </a:xfrm>
          <a:prstGeom prst="rect">
            <a:avLst/>
          </a:prstGeom>
        </p:spPr>
        <p:txBody>
          <a:bodyPr wrap="square">
            <a:spAutoFit/>
          </a:bodyPr>
          <a:lstStyle/>
          <a:p>
            <a:pPr>
              <a:lnSpc>
                <a:spcPct val="107000"/>
              </a:lnSpc>
              <a:spcAft>
                <a:spcPts val="800"/>
              </a:spcAft>
              <a:defRPr/>
            </a:pPr>
            <a:r>
              <a:rPr lang="en-US" sz="2000" dirty="0">
                <a:solidFill>
                  <a:prstClr val="black"/>
                </a:solidFill>
                <a:latin typeface="Segoe Script" panose="030B0504020000000003" pitchFamily="66" charset="0"/>
                <a:ea typeface="Calibri" panose="020F0502020204030204" pitchFamily="34" charset="0"/>
                <a:cs typeface="Times New Roman" panose="02020603050405020304" pitchFamily="18" charset="0"/>
              </a:rPr>
              <a:t>Cheerleaders dance, others sing songs, and others recite poems. In this way, everyone gets involved with something </a:t>
            </a:r>
            <a:r>
              <a:rPr lang="en-US" sz="2000" dirty="0" smtClean="0">
                <a:solidFill>
                  <a:prstClr val="black"/>
                </a:solidFill>
                <a:latin typeface="Segoe Script" panose="030B0504020000000003" pitchFamily="66" charset="0"/>
                <a:ea typeface="Calibri" panose="020F0502020204030204" pitchFamily="34" charset="0"/>
                <a:cs typeface="Times New Roman" panose="02020603050405020304" pitchFamily="18" charset="0"/>
              </a:rPr>
              <a:t>small, </a:t>
            </a:r>
            <a:r>
              <a:rPr kumimoji="0" lang="en-US" sz="2000" b="0" i="0" u="none" strike="noStrike" kern="1200" cap="none" spc="0" normalizeH="0" baseline="0" noProof="0" dirty="0" smtClean="0">
                <a:ln>
                  <a:noFill/>
                </a:ln>
                <a:solidFill>
                  <a:prstClr val="black"/>
                </a:solidFill>
                <a:effectLst/>
                <a:uLnTx/>
                <a:uFillTx/>
                <a:latin typeface="Segoe Script" panose="030B0504020000000003" pitchFamily="66" charset="0"/>
                <a:ea typeface="Calibri" panose="020F0502020204030204" pitchFamily="34" charset="0"/>
                <a:cs typeface="Times New Roman" panose="02020603050405020304" pitchFamily="18" charset="0"/>
              </a:rPr>
              <a:t>but in the end it becomes something big, </a:t>
            </a:r>
            <a:r>
              <a:rPr kumimoji="0" lang="en-US" sz="2000" b="0" i="0" u="none" strike="noStrike" kern="1200" cap="none" spc="0" normalizeH="0" baseline="0" noProof="0" dirty="0">
                <a:ln>
                  <a:noFill/>
                </a:ln>
                <a:solidFill>
                  <a:prstClr val="black"/>
                </a:solidFill>
                <a:effectLst/>
                <a:uLnTx/>
                <a:uFillTx/>
                <a:latin typeface="Segoe Script" panose="030B0504020000000003" pitchFamily="66" charset="0"/>
                <a:ea typeface="Calibri" panose="020F0502020204030204" pitchFamily="34" charset="0"/>
                <a:cs typeface="Times New Roman" panose="02020603050405020304" pitchFamily="18" charset="0"/>
              </a:rPr>
              <a:t>of which we are all very happy and joyful.</a:t>
            </a:r>
          </a:p>
        </p:txBody>
      </p:sp>
      <p:pic>
        <p:nvPicPr>
          <p:cNvPr id="10" name="Picture 9"/>
          <p:cNvPicPr>
            <a:picLocks noChangeAspect="1"/>
          </p:cNvPicPr>
          <p:nvPr/>
        </p:nvPicPr>
        <p:blipFill>
          <a:blip r:embed="rId3"/>
          <a:stretch>
            <a:fillRect/>
          </a:stretch>
        </p:blipFill>
        <p:spPr>
          <a:xfrm>
            <a:off x="5585551" y="1565604"/>
            <a:ext cx="2880546" cy="1916872"/>
          </a:xfrm>
          <a:prstGeom prst="rect">
            <a:avLst/>
          </a:prstGeom>
        </p:spPr>
      </p:pic>
      <p:sp>
        <p:nvSpPr>
          <p:cNvPr id="20" name="Freeform 19"/>
          <p:cNvSpPr/>
          <p:nvPr/>
        </p:nvSpPr>
        <p:spPr>
          <a:xfrm rot="19579651">
            <a:off x="6259657" y="1057650"/>
            <a:ext cx="1279603" cy="750914"/>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Закриване на учебната 2015/2016г. - Първо ОУ Св. Св. Кирил и Методий - Гоце Делче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306" y="4452944"/>
            <a:ext cx="2646476" cy="1753291"/>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a:xfrm rot="19579651">
            <a:off x="1609109" y="4045639"/>
            <a:ext cx="1279603" cy="750914"/>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hevron 11">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5"/>
          <a:stretch>
            <a:fillRect/>
          </a:stretch>
        </p:blipFill>
        <p:spPr>
          <a:xfrm>
            <a:off x="5585551" y="3753898"/>
            <a:ext cx="3026872" cy="2010859"/>
          </a:xfrm>
          <a:prstGeom prst="rect">
            <a:avLst/>
          </a:prstGeom>
        </p:spPr>
      </p:pic>
    </p:spTree>
    <p:extLst>
      <p:ext uri="{BB962C8B-B14F-4D97-AF65-F5344CB8AC3E}">
        <p14:creationId xmlns:p14="http://schemas.microsoft.com/office/powerpoint/2010/main" val="232956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26" y="474132"/>
            <a:ext cx="9067348" cy="6129867"/>
          </a:xfrm>
          <a:prstGeom prst="rect">
            <a:avLst/>
          </a:prstGeom>
        </p:spPr>
      </p:pic>
      <p:sp>
        <p:nvSpPr>
          <p:cNvPr id="9" name="Multiply 8">
            <a:hlinkClick r:id="" action="ppaction://hlinkshowjump?jump=endshow"/>
          </p:cNvPr>
          <p:cNvSpPr/>
          <p:nvPr/>
        </p:nvSpPr>
        <p:spPr>
          <a:xfrm>
            <a:off x="8820150" y="2"/>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Chevron 10">
            <a:hlinkClick r:id="" action="ppaction://hlinkshowjump?jump=nextslide"/>
          </p:cNvPr>
          <p:cNvSpPr/>
          <p:nvPr/>
        </p:nvSpPr>
        <p:spPr>
          <a:xfrm>
            <a:off x="8820152"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sp>
        <p:nvSpPr>
          <p:cNvPr id="13" name="Rectangle 12"/>
          <p:cNvSpPr/>
          <p:nvPr/>
        </p:nvSpPr>
        <p:spPr>
          <a:xfrm>
            <a:off x="548312" y="750566"/>
            <a:ext cx="3350947" cy="2726900"/>
          </a:xfrm>
          <a:prstGeom prst="rect">
            <a:avLst/>
          </a:prstGeom>
        </p:spPr>
        <p:txBody>
          <a:bodyPr wrap="square">
            <a:spAutoFit/>
          </a:bodyPr>
          <a:lstStyle/>
          <a:p>
            <a:pPr>
              <a:lnSpc>
                <a:spcPct val="107000"/>
              </a:lnSpc>
              <a:spcAft>
                <a:spcPts val="800"/>
              </a:spcAft>
              <a:defRPr/>
            </a:pPr>
            <a:r>
              <a:rPr lang="en-US" sz="2000" dirty="0">
                <a:solidFill>
                  <a:prstClr val="black"/>
                </a:solidFill>
                <a:latin typeface="Segoe Script" panose="030B0504020000000003" pitchFamily="66" charset="0"/>
                <a:ea typeface="Calibri" panose="020F0502020204030204" pitchFamily="34" charset="0"/>
                <a:cs typeface="Times New Roman" panose="02020603050405020304" pitchFamily="18" charset="0"/>
              </a:rPr>
              <a:t>Our school is filled with cozy places where everyone can relax while studying. This helps students a lot to enjoy learning and writing their homework. </a:t>
            </a:r>
          </a:p>
        </p:txBody>
      </p:sp>
      <p:pic>
        <p:nvPicPr>
          <p:cNvPr id="12" name="Picture 4" descr="Коридор &quot;Наука&quot; - Първо ОУ Св. Св. Кирил и Методий - Гоце Делче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2466">
            <a:off x="5482909" y="1470765"/>
            <a:ext cx="2780467" cy="18420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Фоайе - Първо ОУ Св. Св. Кирил и Методий - Гоце Делче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98" y="3753898"/>
            <a:ext cx="2717112" cy="180008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a:xfrm rot="19579651">
            <a:off x="1527948" y="3287823"/>
            <a:ext cx="1391672" cy="842058"/>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a:solidFill>
                <a:prstClr val="white"/>
              </a:solidFill>
              <a:latin typeface="Calibri" panose="020F0502020204030204"/>
            </a:endParaRPr>
          </a:p>
        </p:txBody>
      </p:sp>
      <p:sp>
        <p:nvSpPr>
          <p:cNvPr id="15" name="Freeform 14"/>
          <p:cNvSpPr/>
          <p:nvPr/>
        </p:nvSpPr>
        <p:spPr>
          <a:xfrm rot="19158875">
            <a:off x="5990263" y="924564"/>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a:solidFill>
                <a:prstClr val="white"/>
              </a:solidFill>
              <a:latin typeface="Calibri" panose="020F0502020204030204"/>
            </a:endParaRPr>
          </a:p>
        </p:txBody>
      </p:sp>
      <p:sp>
        <p:nvSpPr>
          <p:cNvPr id="17" name="Chevron 16">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5"/>
          <a:stretch>
            <a:fillRect/>
          </a:stretch>
        </p:blipFill>
        <p:spPr>
          <a:xfrm rot="459194">
            <a:off x="5550442" y="3843613"/>
            <a:ext cx="2810087" cy="2107565"/>
          </a:xfrm>
          <a:prstGeom prst="rect">
            <a:avLst/>
          </a:prstGeom>
        </p:spPr>
      </p:pic>
      <p:pic>
        <p:nvPicPr>
          <p:cNvPr id="3" name="Picture 2"/>
          <p:cNvPicPr>
            <a:picLocks noChangeAspect="1"/>
          </p:cNvPicPr>
          <p:nvPr/>
        </p:nvPicPr>
        <p:blipFill>
          <a:blip r:embed="rId6"/>
          <a:stretch>
            <a:fillRect/>
          </a:stretch>
        </p:blipFill>
        <p:spPr>
          <a:xfrm rot="894983">
            <a:off x="6502932" y="3437935"/>
            <a:ext cx="1835055" cy="646232"/>
          </a:xfrm>
          <a:prstGeom prst="rect">
            <a:avLst/>
          </a:prstGeom>
        </p:spPr>
      </p:pic>
    </p:spTree>
    <p:extLst>
      <p:ext uri="{BB962C8B-B14F-4D97-AF65-F5344CB8AC3E}">
        <p14:creationId xmlns:p14="http://schemas.microsoft.com/office/powerpoint/2010/main" val="362959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8326" y="474132"/>
            <a:ext cx="9067348" cy="6129867"/>
          </a:xfrm>
          <a:prstGeom prst="rect">
            <a:avLst/>
          </a:prstGeom>
        </p:spPr>
      </p:pic>
      <p:sp>
        <p:nvSpPr>
          <p:cNvPr id="9" name="Multiply 8">
            <a:hlinkClick r:id="" action="ppaction://hlinkshowjump?jump=endshow"/>
          </p:cNvPr>
          <p:cNvSpPr/>
          <p:nvPr/>
        </p:nvSpPr>
        <p:spPr>
          <a:xfrm>
            <a:off x="8820150" y="2"/>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Chevron 10">
            <a:hlinkClick r:id="" action="ppaction://hlinkshowjump?jump=nextslide"/>
          </p:cNvPr>
          <p:cNvSpPr/>
          <p:nvPr/>
        </p:nvSpPr>
        <p:spPr>
          <a:xfrm>
            <a:off x="8820152"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sp>
        <p:nvSpPr>
          <p:cNvPr id="13" name="Rectangle 12"/>
          <p:cNvSpPr/>
          <p:nvPr/>
        </p:nvSpPr>
        <p:spPr>
          <a:xfrm>
            <a:off x="548311" y="750567"/>
            <a:ext cx="3401026" cy="3056221"/>
          </a:xfrm>
          <a:prstGeom prst="rect">
            <a:avLst/>
          </a:prstGeom>
        </p:spPr>
        <p:txBody>
          <a:bodyPr wrap="square">
            <a:spAutoFit/>
          </a:bodyPr>
          <a:lstStyle/>
          <a:p>
            <a:pPr>
              <a:lnSpc>
                <a:spcPct val="107000"/>
              </a:lnSpc>
              <a:spcAft>
                <a:spcPts val="800"/>
              </a:spcAft>
              <a:defRPr/>
            </a:pPr>
            <a:r>
              <a:rPr lang="en-US" sz="2000" dirty="0">
                <a:solidFill>
                  <a:prstClr val="black"/>
                </a:solidFill>
                <a:latin typeface="Segoe Script" panose="030B0504020000000003" pitchFamily="66" charset="0"/>
                <a:ea typeface="Calibri" panose="020F0502020204030204" pitchFamily="34" charset="0"/>
                <a:cs typeface="Times New Roman" panose="02020603050405020304" pitchFamily="18" charset="0"/>
              </a:rPr>
              <a:t>T</a:t>
            </a:r>
            <a:r>
              <a:rPr lang="bg-BG" sz="2000" dirty="0">
                <a:solidFill>
                  <a:prstClr val="black"/>
                </a:solidFill>
                <a:latin typeface="Segoe Script" panose="030B0504020000000003" pitchFamily="66" charset="0"/>
                <a:ea typeface="Calibri" panose="020F0502020204030204" pitchFamily="34" charset="0"/>
                <a:cs typeface="Times New Roman" panose="02020603050405020304" pitchFamily="18" charset="0"/>
              </a:rPr>
              <a:t>he school is decorated with shelves with books, plants, benches with pillows and beautiful wallpapers. In the yard there are flowers and even a monument of St. Cyril and Methodius.</a:t>
            </a:r>
            <a:endParaRPr lang="en-US" sz="2000" dirty="0">
              <a:solidFill>
                <a:prstClr val="black"/>
              </a:solidFill>
              <a:latin typeface="Segoe Script" panose="030B0504020000000003" pitchFamily="66" charset="0"/>
              <a:ea typeface="Calibri" panose="020F0502020204030204" pitchFamily="34" charset="0"/>
              <a:cs typeface="Times New Roman" panose="02020603050405020304" pitchFamily="18" charset="0"/>
            </a:endParaRPr>
          </a:p>
        </p:txBody>
      </p:sp>
      <p:pic>
        <p:nvPicPr>
          <p:cNvPr id="17" name="Picture 2" descr="Скуптурна композиция на Светите братя Кирил и Методий - Първо ОУ Св. Св. Кирил и Методий - Гоце Делче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82" y="4083220"/>
            <a:ext cx="2715085" cy="17987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Стълбища - Първо ОУ Св. Св. Кирил и Методий - Гоце Делче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102003" y="2277004"/>
            <a:ext cx="3810000" cy="2524126"/>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rot="19533494">
            <a:off x="6128040" y="1111485"/>
            <a:ext cx="1757931" cy="1122343"/>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a:solidFill>
                <a:prstClr val="white"/>
              </a:solidFill>
              <a:latin typeface="Calibri" panose="020F0502020204030204"/>
            </a:endParaRPr>
          </a:p>
        </p:txBody>
      </p:sp>
      <p:sp>
        <p:nvSpPr>
          <p:cNvPr id="20" name="Freeform 19"/>
          <p:cNvSpPr/>
          <p:nvPr/>
        </p:nvSpPr>
        <p:spPr>
          <a:xfrm rot="19675731">
            <a:off x="1609023" y="3707763"/>
            <a:ext cx="1279603" cy="750914"/>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a:solidFill>
                <a:prstClr val="white"/>
              </a:solidFill>
              <a:latin typeface="Calibri" panose="020F0502020204030204"/>
            </a:endParaRPr>
          </a:p>
        </p:txBody>
      </p:sp>
      <p:sp>
        <p:nvSpPr>
          <p:cNvPr id="10" name="Chevron 9">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662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26" y="474132"/>
            <a:ext cx="9067348" cy="6129867"/>
          </a:xfrm>
          <a:prstGeom prst="rect">
            <a:avLst/>
          </a:prstGeom>
        </p:spPr>
      </p:pic>
      <p:sp>
        <p:nvSpPr>
          <p:cNvPr id="9" name="Multiply 8">
            <a:hlinkClick r:id="" action="ppaction://hlinkshowjump?jump=endshow"/>
          </p:cNvPr>
          <p:cNvSpPr/>
          <p:nvPr/>
        </p:nvSpPr>
        <p:spPr>
          <a:xfrm>
            <a:off x="8820150" y="0"/>
            <a:ext cx="323850" cy="3524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a:hlinkClick r:id="" action="ppaction://hlinkshowjump?jump=nextslide"/>
          </p:cNvPr>
          <p:cNvSpPr/>
          <p:nvPr/>
        </p:nvSpPr>
        <p:spPr>
          <a:xfrm>
            <a:off x="8820150"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99884" y="777520"/>
            <a:ext cx="3568890" cy="1938992"/>
          </a:xfrm>
          <a:prstGeom prst="rect">
            <a:avLst/>
          </a:prstGeom>
        </p:spPr>
        <p:txBody>
          <a:bodyPr wrap="square">
            <a:spAutoFit/>
          </a:bodyPr>
          <a:lstStyle/>
          <a:p>
            <a:r>
              <a:rPr lang="en-US" sz="2000" dirty="0">
                <a:latin typeface="Segoe Script" panose="030B0504020000000003" pitchFamily="66" charset="0"/>
              </a:rPr>
              <a:t>Our school has won many awards and diplomas from both information technology competitions and school competitions.</a:t>
            </a:r>
            <a:endParaRPr lang="bg-BG" sz="2000" dirty="0">
              <a:latin typeface="Segoe Script" panose="030B0504020000000003" pitchFamily="66" charset="0"/>
            </a:endParaRPr>
          </a:p>
        </p:txBody>
      </p:sp>
      <p:sp>
        <p:nvSpPr>
          <p:cNvPr id="12" name="Rectangle 11"/>
          <p:cNvSpPr/>
          <p:nvPr/>
        </p:nvSpPr>
        <p:spPr>
          <a:xfrm>
            <a:off x="511738" y="2752391"/>
            <a:ext cx="3568890" cy="707886"/>
          </a:xfrm>
          <a:prstGeom prst="rect">
            <a:avLst/>
          </a:prstGeom>
        </p:spPr>
        <p:txBody>
          <a:bodyPr wrap="square">
            <a:spAutoFit/>
          </a:bodyPr>
          <a:lstStyle/>
          <a:p>
            <a:r>
              <a:rPr lang="en-US" sz="2000" dirty="0" smtClean="0">
                <a:latin typeface="Segoe Script" panose="030B0504020000000003" pitchFamily="66" charset="0"/>
              </a:rPr>
              <a:t>Here are some of our awards</a:t>
            </a:r>
            <a:endParaRPr lang="bg-BG" sz="2000" dirty="0">
              <a:latin typeface="Segoe Script" panose="030B0504020000000003" pitchFamily="66" charset="0"/>
            </a:endParaRPr>
          </a:p>
        </p:txBody>
      </p:sp>
      <p:pic>
        <p:nvPicPr>
          <p:cNvPr id="1034" name="Picture 10" descr="Курсове и квалификации - Професионално портфоли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450" y="1845329"/>
            <a:ext cx="2218950" cy="157142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rot="19555289">
            <a:off x="5977718" y="1340609"/>
            <a:ext cx="1560415" cy="1009440"/>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8" name="Picture 14" descr="Професионално портфолио - За ме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245" y="4410983"/>
            <a:ext cx="2438309" cy="1501084"/>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22"/>
          <p:cNvSpPr/>
          <p:nvPr/>
        </p:nvSpPr>
        <p:spPr>
          <a:xfrm rot="19555289">
            <a:off x="5995588" y="3833525"/>
            <a:ext cx="1671624" cy="1107331"/>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Chevron 16">
            <a:hlinkClick r:id="" action="ppaction://hlinkshowjump?jump=previousslide"/>
          </p:cNvPr>
          <p:cNvSpPr/>
          <p:nvPr/>
        </p:nvSpPr>
        <p:spPr>
          <a:xfrm flipH="1">
            <a:off x="129541" y="6509658"/>
            <a:ext cx="225879" cy="26400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5"/>
          <a:stretch>
            <a:fillRect/>
          </a:stretch>
        </p:blipFill>
        <p:spPr>
          <a:xfrm>
            <a:off x="511738" y="3689898"/>
            <a:ext cx="3402270" cy="2181839"/>
          </a:xfrm>
          <a:prstGeom prst="rect">
            <a:avLst/>
          </a:prstGeom>
        </p:spPr>
      </p:pic>
      <p:sp>
        <p:nvSpPr>
          <p:cNvPr id="14" name="Freeform 13"/>
          <p:cNvSpPr/>
          <p:nvPr/>
        </p:nvSpPr>
        <p:spPr>
          <a:xfrm rot="19555289">
            <a:off x="1460371" y="3121867"/>
            <a:ext cx="1671624" cy="1107331"/>
          </a:xfrm>
          <a:custGeom>
            <a:avLst/>
            <a:gdLst>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365760 w 7040880"/>
              <a:gd name="connsiteY17" fmla="*/ 1280160 h 6413862"/>
              <a:gd name="connsiteX18" fmla="*/ 0 w 7040880"/>
              <a:gd name="connsiteY18" fmla="*/ 1201782 h 6413862"/>
              <a:gd name="connsiteX0" fmla="*/ 0 w 7040880"/>
              <a:gd name="connsiteY0" fmla="*/ 1201782 h 6413862"/>
              <a:gd name="connsiteX1" fmla="*/ 5564778 w 7040880"/>
              <a:gd name="connsiteY1" fmla="*/ 6413862 h 6413862"/>
              <a:gd name="connsiteX2" fmla="*/ 5564778 w 7040880"/>
              <a:gd name="connsiteY2" fmla="*/ 6061165 h 6413862"/>
              <a:gd name="connsiteX3" fmla="*/ 5930538 w 7040880"/>
              <a:gd name="connsiteY3" fmla="*/ 6087291 h 6413862"/>
              <a:gd name="connsiteX4" fmla="*/ 5917475 w 7040880"/>
              <a:gd name="connsiteY4" fmla="*/ 5773782 h 6413862"/>
              <a:gd name="connsiteX5" fmla="*/ 6296298 w 7040880"/>
              <a:gd name="connsiteY5" fmla="*/ 5799908 h 6413862"/>
              <a:gd name="connsiteX6" fmla="*/ 6270172 w 7040880"/>
              <a:gd name="connsiteY6" fmla="*/ 5473337 h 6413862"/>
              <a:gd name="connsiteX7" fmla="*/ 6635932 w 7040880"/>
              <a:gd name="connsiteY7" fmla="*/ 5512525 h 6413862"/>
              <a:gd name="connsiteX8" fmla="*/ 6609806 w 7040880"/>
              <a:gd name="connsiteY8" fmla="*/ 5159828 h 6413862"/>
              <a:gd name="connsiteX9" fmla="*/ 7040880 w 7040880"/>
              <a:gd name="connsiteY9" fmla="*/ 5172891 h 6413862"/>
              <a:gd name="connsiteX10" fmla="*/ 1449978 w 7040880"/>
              <a:gd name="connsiteY10" fmla="*/ 0 h 6413862"/>
              <a:gd name="connsiteX11" fmla="*/ 1410789 w 7040880"/>
              <a:gd name="connsiteY11" fmla="*/ 339634 h 6413862"/>
              <a:gd name="connsiteX12" fmla="*/ 1071155 w 7040880"/>
              <a:gd name="connsiteY12" fmla="*/ 261257 h 6413862"/>
              <a:gd name="connsiteX13" fmla="*/ 1071155 w 7040880"/>
              <a:gd name="connsiteY13" fmla="*/ 613954 h 6413862"/>
              <a:gd name="connsiteX14" fmla="*/ 692332 w 7040880"/>
              <a:gd name="connsiteY14" fmla="*/ 561702 h 6413862"/>
              <a:gd name="connsiteX15" fmla="*/ 731520 w 7040880"/>
              <a:gd name="connsiteY15" fmla="*/ 888274 h 6413862"/>
              <a:gd name="connsiteX16" fmla="*/ 339635 w 7040880"/>
              <a:gd name="connsiteY16" fmla="*/ 849085 h 6413862"/>
              <a:gd name="connsiteX17" fmla="*/ 404948 w 7040880"/>
              <a:gd name="connsiteY17" fmla="*/ 1240972 h 6413862"/>
              <a:gd name="connsiteX18" fmla="*/ 0 w 7040880"/>
              <a:gd name="connsiteY18" fmla="*/ 1201782 h 6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0880" h="6413862">
                <a:moveTo>
                  <a:pt x="0" y="1201782"/>
                </a:moveTo>
                <a:lnTo>
                  <a:pt x="5564778" y="6413862"/>
                </a:lnTo>
                <a:lnTo>
                  <a:pt x="5564778" y="6061165"/>
                </a:lnTo>
                <a:lnTo>
                  <a:pt x="5930538" y="6087291"/>
                </a:lnTo>
                <a:lnTo>
                  <a:pt x="5917475" y="5773782"/>
                </a:lnTo>
                <a:lnTo>
                  <a:pt x="6296298" y="5799908"/>
                </a:lnTo>
                <a:lnTo>
                  <a:pt x="6270172" y="5473337"/>
                </a:lnTo>
                <a:lnTo>
                  <a:pt x="6635932" y="5512525"/>
                </a:lnTo>
                <a:lnTo>
                  <a:pt x="6609806" y="5159828"/>
                </a:lnTo>
                <a:lnTo>
                  <a:pt x="7040880" y="5172891"/>
                </a:lnTo>
                <a:lnTo>
                  <a:pt x="1449978" y="0"/>
                </a:lnTo>
                <a:lnTo>
                  <a:pt x="1410789" y="339634"/>
                </a:lnTo>
                <a:lnTo>
                  <a:pt x="1071155" y="261257"/>
                </a:lnTo>
                <a:lnTo>
                  <a:pt x="1071155" y="613954"/>
                </a:lnTo>
                <a:lnTo>
                  <a:pt x="692332" y="561702"/>
                </a:lnTo>
                <a:lnTo>
                  <a:pt x="731520" y="888274"/>
                </a:lnTo>
                <a:lnTo>
                  <a:pt x="339635" y="849085"/>
                </a:lnTo>
                <a:lnTo>
                  <a:pt x="404948" y="1240972"/>
                </a:lnTo>
                <a:lnTo>
                  <a:pt x="0" y="1201782"/>
                </a:lnTo>
                <a:close/>
              </a:path>
            </a:pathLst>
          </a:custGeom>
          <a:solidFill>
            <a:srgbClr val="BFBFBF">
              <a:alpha val="7607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652319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ED73FA9E37F184085A83C338E63122F" ma:contentTypeVersion="7" ma:contentTypeDescription="Създаване на нов документ" ma:contentTypeScope="" ma:versionID="ebd51788acd0837b53e2ef2c1be321dd">
  <xsd:schema xmlns:xsd="http://www.w3.org/2001/XMLSchema" xmlns:xs="http://www.w3.org/2001/XMLSchema" xmlns:p="http://schemas.microsoft.com/office/2006/metadata/properties" xmlns:ns2="725a453a-2efc-44a0-a30f-3a15a6b122d3" targetNamespace="http://schemas.microsoft.com/office/2006/metadata/properties" ma:root="true" ma:fieldsID="ce1485f4d9d55730c1783de6982a0bbe" ns2:_="">
    <xsd:import namespace="725a453a-2efc-44a0-a30f-3a15a6b122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a453a-2efc-44a0-a30f-3a15a6b12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522ACB-3A5A-47B6-876E-6CAF2B182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a453a-2efc-44a0-a30f-3a15a6b12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EBA87-EF77-4EC6-8C40-6FE9EFFA46E9}">
  <ds:schemaRefs>
    <ds:schemaRef ds:uri="http://schemas.microsoft.com/sharepoint/v3/contenttype/forms"/>
  </ds:schemaRefs>
</ds:datastoreItem>
</file>

<file path=customXml/itemProps3.xml><?xml version="1.0" encoding="utf-8"?>
<ds:datastoreItem xmlns:ds="http://schemas.openxmlformats.org/officeDocument/2006/customXml" ds:itemID="{CFA5929D-2F8E-4DAD-8DDA-36C61CE977A7}">
  <ds:schemaRefs>
    <ds:schemaRef ds:uri="725a453a-2efc-44a0-a30f-3a15a6b122d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227</TotalTime>
  <Words>436</Words>
  <Application>Microsoft Office PowerPoint</Application>
  <PresentationFormat>On-screen Show (4:3)</PresentationFormat>
  <Paragraphs>19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Castellar</vt:lpstr>
      <vt:lpstr>Freestyle Script</vt:lpstr>
      <vt:lpstr>Harlow Solid Italic</vt:lpstr>
      <vt:lpstr>Segoe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vvvvv ttttt</dc:creator>
  <cp:lastModifiedBy>Microsoft</cp:lastModifiedBy>
  <cp:revision>26</cp:revision>
  <dcterms:created xsi:type="dcterms:W3CDTF">2020-05-03T16:56:14Z</dcterms:created>
  <dcterms:modified xsi:type="dcterms:W3CDTF">2020-05-22T17:54:23Z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0x0101005ED73FA9E37F184085A83C338E63122F</vt:lpwstr>
  </property>
</Properties>
</file>