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8" r:id="rId2"/>
    <p:sldId id="273" r:id="rId3"/>
    <p:sldId id="259" r:id="rId4"/>
    <p:sldId id="271" r:id="rId5"/>
    <p:sldId id="272" r:id="rId6"/>
    <p:sldId id="260" r:id="rId7"/>
    <p:sldId id="275" r:id="rId8"/>
    <p:sldId id="276" r:id="rId9"/>
    <p:sldId id="256" r:id="rId10"/>
    <p:sldId id="277" r:id="rId11"/>
    <p:sldId id="278" r:id="rId12"/>
    <p:sldId id="257" r:id="rId13"/>
    <p:sldId id="279" r:id="rId14"/>
    <p:sldId id="280" r:id="rId15"/>
    <p:sldId id="261" r:id="rId16"/>
    <p:sldId id="281" r:id="rId17"/>
    <p:sldId id="282" r:id="rId18"/>
    <p:sldId id="262" r:id="rId19"/>
    <p:sldId id="283" r:id="rId20"/>
    <p:sldId id="274" r:id="rId21"/>
    <p:sldId id="284" r:id="rId22"/>
    <p:sldId id="263" r:id="rId23"/>
    <p:sldId id="285" r:id="rId24"/>
    <p:sldId id="286" r:id="rId25"/>
    <p:sldId id="264" r:id="rId26"/>
    <p:sldId id="267" r:id="rId27"/>
    <p:sldId id="268" r:id="rId28"/>
    <p:sldId id="269" r:id="rId29"/>
    <p:sldId id="270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FFF"/>
    <a:srgbClr val="85FFFF"/>
    <a:srgbClr val="FFD967"/>
    <a:srgbClr val="F2CD44"/>
    <a:srgbClr val="FFFA00"/>
    <a:srgbClr val="FEEBD2"/>
    <a:srgbClr val="FFFFFF"/>
    <a:srgbClr val="9FE6F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493344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4164123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0251882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989167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6875932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111019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9582927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082151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3188597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2126947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1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2802403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961052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646334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054341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77780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4173623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944587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517294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495145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9F1FF"/>
            </a:gs>
            <a:gs pos="91000">
              <a:srgbClr val="9FE6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FE8B91-DA02-4A8D-9928-12FC5F73C1E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6B00B3-F405-4E8A-B10A-0C7A2D1B6E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8033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  <p:sldLayoutId id="2147484158" r:id="rId18"/>
  </p:sldLayoutIdLst>
  <p:transition spd="slow" advClick="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slide" Target="slide17.xml"/><Relationship Id="rId10" Type="http://schemas.openxmlformats.org/officeDocument/2006/relationships/slide" Target="slide18.xml"/><Relationship Id="rId4" Type="http://schemas.openxmlformats.org/officeDocument/2006/relationships/image" Target="../media/image12.jpe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6.jp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9.jp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4F535D-A916-4E09-B94B-287084AF7CC1}"/>
              </a:ext>
            </a:extLst>
          </p:cNvPr>
          <p:cNvSpPr/>
          <p:nvPr/>
        </p:nvSpPr>
        <p:spPr>
          <a:xfrm>
            <a:off x="-425120" y="2353055"/>
            <a:ext cx="98882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rgbClr val="FFD967"/>
                </a:solidFill>
                <a:latin typeface="Berlin Sans FB" panose="020E0602020502020306" pitchFamily="34" charset="0"/>
              </a:rPr>
              <a:t>‘’First Primary School St. St. Cyril and Methodius”.</a:t>
            </a:r>
            <a:endParaRPr lang="bg-BG" sz="4400" dirty="0">
              <a:ln w="0"/>
              <a:solidFill>
                <a:srgbClr val="FFD96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2110" y="2353055"/>
            <a:ext cx="98882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Berlin Sans FB" panose="020E0602020502020306" pitchFamily="34" charset="0"/>
              </a:rPr>
              <a:t>‘’First Primary School St. St. Cyril and Methodius”.</a:t>
            </a:r>
            <a:endParaRPr lang="bg-BG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Chevr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CBC967B-650E-4951-AD85-247D790D9A1A}"/>
              </a:ext>
            </a:extLst>
          </p:cNvPr>
          <p:cNvSpPr/>
          <p:nvPr/>
        </p:nvSpPr>
        <p:spPr>
          <a:xfrm rot="21426616">
            <a:off x="8637920" y="6396739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0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10">
            <a:extLst>
              <a:ext uri="{FF2B5EF4-FFF2-40B4-BE49-F238E27FC236}">
                <a16:creationId xmlns:a16="http://schemas.microsoft.com/office/drawing/2014/main" xmlns="" id="{F8282FEE-1941-4589-A20F-DD7DDEB14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" y="718931"/>
            <a:ext cx="9134204" cy="542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132520" y="5618922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74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0012F7-6401-44EA-90BB-932975DED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99"/>
            <a:ext cx="9144000" cy="607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Chevron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BF98E3A-6716-4B74-8F3A-0F504C4B3412}"/>
              </a:ext>
            </a:extLst>
          </p:cNvPr>
          <p:cNvSpPr/>
          <p:nvPr/>
        </p:nvSpPr>
        <p:spPr>
          <a:xfrm rot="10800000">
            <a:off x="145772" y="5923722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870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EF15CBFF-19DB-4430-B139-922352B93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065">
            <a:off x="376535" y="2855393"/>
            <a:ext cx="3241712" cy="215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428999"/>
            <a:ext cx="2333947" cy="32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arvogd.weebly.com/uploads/1/1/1/6/11167945/0010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251">
            <a:off x="3263208" y="4394800"/>
            <a:ext cx="2907159" cy="193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4">
            <a:extLst>
              <a:ext uri="{FF2B5EF4-FFF2-40B4-BE49-F238E27FC236}">
                <a16:creationId xmlns:a16="http://schemas.microsoft.com/office/drawing/2014/main" xmlns="" id="{0560F5C1-13E1-4D55-8411-AF932FD55C70}"/>
              </a:ext>
            </a:extLst>
          </p:cNvPr>
          <p:cNvSpPr/>
          <p:nvPr/>
        </p:nvSpPr>
        <p:spPr>
          <a:xfrm>
            <a:off x="1943305" y="59143"/>
            <a:ext cx="5325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and students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12" name="Thought Bubble: Cloud 4">
            <a:extLst>
              <a:ext uri="{FF2B5EF4-FFF2-40B4-BE49-F238E27FC236}">
                <a16:creationId xmlns:a16="http://schemas.microsoft.com/office/drawing/2014/main" xmlns="" id="{B0DC3C1B-8A18-43F7-B004-576A010EAFAA}"/>
              </a:ext>
            </a:extLst>
          </p:cNvPr>
          <p:cNvSpPr/>
          <p:nvPr/>
        </p:nvSpPr>
        <p:spPr>
          <a:xfrm flipH="1">
            <a:off x="3220277" y="828584"/>
            <a:ext cx="3869635" cy="2600416"/>
          </a:xfrm>
          <a:prstGeom prst="cloudCallout">
            <a:avLst>
              <a:gd name="adj1" fmla="val -40264"/>
              <a:gd name="adj2" fmla="val 78740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071808-96F6-4C64-8261-0372F355CCA7}"/>
              </a:ext>
            </a:extLst>
          </p:cNvPr>
          <p:cNvSpPr/>
          <p:nvPr/>
        </p:nvSpPr>
        <p:spPr>
          <a:xfrm>
            <a:off x="3826973" y="1205948"/>
            <a:ext cx="2878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receive a great education and win contests and competitions organized by the Bulgarian Ministry of Education. There are over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students, aged 7 -13.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FE8E12E-2CFF-40E1-846C-D529D86EE7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 rot="1140440">
            <a:off x="3220277" y="5378200"/>
            <a:ext cx="707561" cy="547704"/>
          </a:xfrm>
          <a:prstGeom prst="rect">
            <a:avLst/>
          </a:prstGeom>
        </p:spPr>
      </p:pic>
      <p:sp>
        <p:nvSpPr>
          <p:cNvPr id="13" name="Action Button: Go Home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6E24BF1B-D7A4-4204-AB85-14C23BA2778B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68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93 L -0.05208 0.10139 C -0.05781 0.09792 -0.06354 0.0963 -0.06875 0.09282 C -0.07048 0.09167 -0.07205 0.08889 -0.07378 0.08773 C -0.07691 0.08565 -0.08021 0.08426 -0.08351 0.08218 C -0.08542 0.08148 -0.08715 0.08102 -0.08837 0.07986 C -0.0901 0.07801 -0.09167 0.07569 -0.0934 0.07431 C -0.09496 0.07315 -0.0967 0.07268 -0.09826 0.07199 C -0.10035 0.0706 -0.10278 0.07014 -0.10503 0.06921 C -0.10781 0.06829 -0.11042 0.06782 -0.11337 0.06643 C -0.13351 0.05787 -0.11111 0.06319 -0.13941 0.0588 C -0.15486 0.05255 -0.13576 0.05972 -0.15608 0.05347 C -0.15816 0.05278 -0.16024 0.05116 -0.1625 0.05093 C -0.16858 0.04977 -0.17448 0.04907 -0.18055 0.04815 C -0.19427 0.04074 -0.18142 0.04699 -0.21198 0.04306 C -0.21614 0.04236 -0.22048 0.0412 -0.22483 0.04028 L -0.24479 0.02986 L -0.24983 0.02708 C -0.25121 0.02639 -0.25278 0.02477 -0.25451 0.02454 C -0.25833 0.02361 -0.26233 0.02338 -0.26614 0.02199 C -0.27048 0.02037 -0.27465 0.0169 -0.27917 0.01667 L -0.31371 0.01412 C -0.32205 0.0125 -0.33177 0.01157 -0.3401 0.0088 C -0.34184 0.00833 -0.3434 0.00694 -0.34496 0.00602 C -0.34722 0.00486 -0.3493 0.0044 -0.35156 0.00347 C -0.3526 0.00185 -0.35347 -0.00069 -0.35486 -0.00185 C -0.36007 -0.00671 -0.37778 -0.00694 -0.37795 -0.00694 L -0.3842 -0.00972 L -0.3842 -0.0224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5">
            <a:extLst>
              <a:ext uri="{FF2B5EF4-FFF2-40B4-BE49-F238E27FC236}">
                <a16:creationId xmlns:a16="http://schemas.microsoft.com/office/drawing/2014/main" xmlns="" id="{B183C9CF-2616-4786-99FB-6232B6A6B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96"/>
            <a:ext cx="9144000" cy="607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212034" y="583095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324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parvogd.weebly.com/uploads/1/1/1/6/11167945/0010_orig.jpg">
            <a:extLst>
              <a:ext uri="{FF2B5EF4-FFF2-40B4-BE49-F238E27FC236}">
                <a16:creationId xmlns:a16="http://schemas.microsoft.com/office/drawing/2014/main" xmlns="" id="{46766D3A-C4D5-4C86-810B-ABD7EF0A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97"/>
            <a:ext cx="9144000" cy="607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hevr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C27C0377-31E3-4787-863A-4467B9FD2459}"/>
              </a:ext>
            </a:extLst>
          </p:cNvPr>
          <p:cNvSpPr/>
          <p:nvPr/>
        </p:nvSpPr>
        <p:spPr>
          <a:xfrm rot="10800000">
            <a:off x="212034" y="583095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1626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4">
            <a:extLst>
              <a:ext uri="{FF2B5EF4-FFF2-40B4-BE49-F238E27FC236}">
                <a16:creationId xmlns:a16="http://schemas.microsoft.com/office/drawing/2014/main" xmlns="" id="{DEC75FEE-E858-4D74-82A7-14191AE82FDC}"/>
              </a:ext>
            </a:extLst>
          </p:cNvPr>
          <p:cNvSpPr/>
          <p:nvPr/>
        </p:nvSpPr>
        <p:spPr>
          <a:xfrm>
            <a:off x="3019313" y="67379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subjects</a:t>
            </a:r>
            <a:endParaRPr lang="bg-BG" sz="4400" dirty="0">
              <a:solidFill>
                <a:schemeClr val="bg1"/>
              </a:solidFill>
            </a:endParaRPr>
          </a:p>
        </p:txBody>
      </p:sp>
      <p:pic>
        <p:nvPicPr>
          <p:cNvPr id="9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521145"/>
            <a:ext cx="2267690" cy="31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7684" r="19542"/>
          <a:stretch/>
        </p:blipFill>
        <p:spPr>
          <a:xfrm rot="20686083">
            <a:off x="203346" y="3302807"/>
            <a:ext cx="2903482" cy="193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7684" r="19542"/>
          <a:stretch/>
        </p:blipFill>
        <p:spPr>
          <a:xfrm rot="1536235">
            <a:off x="2973587" y="4203612"/>
            <a:ext cx="2884938" cy="194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hought Bubble: Cloud 4">
            <a:extLst>
              <a:ext uri="{FF2B5EF4-FFF2-40B4-BE49-F238E27FC236}">
                <a16:creationId xmlns:a16="http://schemas.microsoft.com/office/drawing/2014/main" xmlns="" id="{E5EF14FF-07BF-41ED-9844-6B62635581E4}"/>
              </a:ext>
            </a:extLst>
          </p:cNvPr>
          <p:cNvSpPr/>
          <p:nvPr/>
        </p:nvSpPr>
        <p:spPr>
          <a:xfrm flipH="1">
            <a:off x="2648660" y="836820"/>
            <a:ext cx="4301830" cy="2743496"/>
          </a:xfrm>
          <a:prstGeom prst="cloudCallout">
            <a:avLst>
              <a:gd name="adj1" fmla="val -40264"/>
              <a:gd name="adj2" fmla="val 78740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EBC68E-D055-4630-BB42-7BC8D5FB80E3}"/>
              </a:ext>
            </a:extLst>
          </p:cNvPr>
          <p:cNvSpPr/>
          <p:nvPr/>
        </p:nvSpPr>
        <p:spPr>
          <a:xfrm>
            <a:off x="2860314" y="1284219"/>
            <a:ext cx="3745237" cy="176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Subjects fall into the following major areas of content: Bulgarian language and literature, Foreign languages, Mathematics, Information technologies, Social sciences, Natural sciences, Music, Art, Sports. </a:t>
            </a:r>
          </a:p>
        </p:txBody>
      </p:sp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7CA122C-4086-497C-9D0F-C62C9B7C05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416943" y="4824187"/>
            <a:ext cx="707561" cy="547704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EE9FD89-3D40-455A-B9BD-1E93C4F562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 rot="1156978">
            <a:off x="2893065" y="5049730"/>
            <a:ext cx="707561" cy="547704"/>
          </a:xfrm>
          <a:prstGeom prst="rect">
            <a:avLst/>
          </a:prstGeom>
        </p:spPr>
      </p:pic>
      <p:sp>
        <p:nvSpPr>
          <p:cNvPr id="13" name="Action Button: Go Home 1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0241B638-78A2-4FE7-9102-9E2D98AB5A8E}"/>
              </a:ext>
            </a:extLst>
          </p:cNvPr>
          <p:cNvSpPr/>
          <p:nvPr/>
        </p:nvSpPr>
        <p:spPr>
          <a:xfrm>
            <a:off x="179294" y="6197263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Chevron 1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1A6D1EE-BB9C-407F-8D92-467E331E7A8A}"/>
              </a:ext>
            </a:extLst>
          </p:cNvPr>
          <p:cNvSpPr/>
          <p:nvPr/>
        </p:nvSpPr>
        <p:spPr>
          <a:xfrm rot="21426616">
            <a:off x="8643289" y="628084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24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93 L -0.05208 0.10139 C -0.05781 0.09792 -0.06354 0.0963 -0.06875 0.09282 C -0.07048 0.09167 -0.07205 0.08889 -0.07378 0.08773 C -0.07691 0.08565 -0.08021 0.08426 -0.08351 0.08218 C -0.08542 0.08148 -0.08715 0.08102 -0.08837 0.07986 C -0.0901 0.07801 -0.09167 0.07569 -0.0934 0.07431 C -0.09496 0.07315 -0.0967 0.07268 -0.09826 0.07199 C -0.10035 0.0706 -0.10278 0.07014 -0.10503 0.06921 C -0.10781 0.06829 -0.11042 0.06782 -0.11337 0.06643 C -0.13351 0.05787 -0.11111 0.06319 -0.13941 0.0588 C -0.15486 0.05255 -0.13576 0.05972 -0.15608 0.05347 C -0.15816 0.05278 -0.16024 0.05116 -0.1625 0.05093 C -0.16858 0.04977 -0.17448 0.04907 -0.18055 0.04815 C -0.19427 0.04074 -0.18142 0.04699 -0.21198 0.04306 C -0.21614 0.04236 -0.22048 0.0412 -0.22483 0.04028 L -0.24479 0.02986 L -0.24983 0.02708 C -0.25121 0.02639 -0.25278 0.02477 -0.25451 0.02454 C -0.25833 0.02361 -0.26233 0.02338 -0.26614 0.02199 C -0.27048 0.02037 -0.27465 0.0169 -0.27917 0.01667 L -0.31371 0.01412 C -0.32205 0.0125 -0.33177 0.01157 -0.3401 0.0088 C -0.34184 0.00833 -0.3434 0.00694 -0.34496 0.00602 C -0.34722 0.00486 -0.3493 0.0044 -0.35156 0.00347 C -0.3526 0.00185 -0.35347 -0.00069 -0.35486 -0.00185 C -0.36007 -0.00671 -0.37778 -0.00694 -0.37795 -0.00694 L -0.3842 -0.00972 L -0.3842 -0.0224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787F1D-10D4-439E-89B1-62D9F3B2D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7684" r="19542"/>
          <a:stretch/>
        </p:blipFill>
        <p:spPr>
          <a:xfrm>
            <a:off x="0" y="377242"/>
            <a:ext cx="9152687" cy="610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212034" y="583095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6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1160A2-496E-4717-A6FA-ECE5B8BB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7684" r="19542"/>
          <a:stretch/>
        </p:blipFill>
        <p:spPr>
          <a:xfrm>
            <a:off x="0" y="349163"/>
            <a:ext cx="9144000" cy="615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Chevr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EF90155-35C3-4457-9356-C8C7DBE213AB}"/>
              </a:ext>
            </a:extLst>
          </p:cNvPr>
          <p:cNvSpPr/>
          <p:nvPr/>
        </p:nvSpPr>
        <p:spPr>
          <a:xfrm rot="10800000">
            <a:off x="212034" y="583095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3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4">
            <a:extLst>
              <a:ext uri="{FF2B5EF4-FFF2-40B4-BE49-F238E27FC236}">
                <a16:creationId xmlns:a16="http://schemas.microsoft.com/office/drawing/2014/main" xmlns="" id="{FCC10C1F-B821-4AA8-B501-064BAB1F670D}"/>
              </a:ext>
            </a:extLst>
          </p:cNvPr>
          <p:cNvSpPr/>
          <p:nvPr/>
        </p:nvSpPr>
        <p:spPr>
          <a:xfrm flipH="1">
            <a:off x="1861656" y="754948"/>
            <a:ext cx="4368546" cy="2822572"/>
          </a:xfrm>
          <a:prstGeom prst="cloudCallout">
            <a:avLst>
              <a:gd name="adj1" fmla="val 42978"/>
              <a:gd name="adj2" fmla="val 73121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A789FF5F-87E7-403B-AD36-07227238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-2364650" y="3326941"/>
            <a:ext cx="2149554" cy="29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8081" r="23486"/>
          <a:stretch/>
        </p:blipFill>
        <p:spPr>
          <a:xfrm rot="485069">
            <a:off x="4978731" y="3732331"/>
            <a:ext cx="3550835" cy="26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BEAA6E-19DA-4146-B076-331BCF647573}"/>
              </a:ext>
            </a:extLst>
          </p:cNvPr>
          <p:cNvSpPr/>
          <p:nvPr/>
        </p:nvSpPr>
        <p:spPr>
          <a:xfrm>
            <a:off x="2319928" y="1232519"/>
            <a:ext cx="3452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Students from grades 1 through 7 normally spend half a day in school </a:t>
            </a:r>
            <a:r>
              <a:rPr lang="bg-BG" sz="2000" b="1" dirty="0">
                <a:solidFill>
                  <a:schemeClr val="bg1"/>
                </a:solidFill>
                <a:latin typeface="Berlin Sans FB" panose="020E0602020502020306" pitchFamily="34" charset="0"/>
              </a:rPr>
              <a:t>Т</a:t>
            </a:r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he other half is dedicated to homework and independent study at home.</a:t>
            </a:r>
          </a:p>
        </p:txBody>
      </p:sp>
      <p:sp>
        <p:nvSpPr>
          <p:cNvPr id="12" name="Правоъгълник 4">
            <a:extLst>
              <a:ext uri="{FF2B5EF4-FFF2-40B4-BE49-F238E27FC236}">
                <a16:creationId xmlns:a16="http://schemas.microsoft.com/office/drawing/2014/main" xmlns="" id="{20CE89EA-4932-4860-B778-BD6124516817}"/>
              </a:ext>
            </a:extLst>
          </p:cNvPr>
          <p:cNvSpPr/>
          <p:nvPr/>
        </p:nvSpPr>
        <p:spPr>
          <a:xfrm>
            <a:off x="3019313" y="67379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subjects</a:t>
            </a:r>
            <a:endParaRPr lang="bg-BG" sz="4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56C0C4E-EB7B-428A-B6DB-8ADAFCB59E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4934352" y="5555348"/>
            <a:ext cx="707561" cy="547704"/>
          </a:xfrm>
          <a:prstGeom prst="rect">
            <a:avLst/>
          </a:prstGeom>
        </p:spPr>
      </p:pic>
      <p:sp>
        <p:nvSpPr>
          <p:cNvPr id="8" name="Action Button: Go Home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5D903BAD-5372-4423-A8D2-1813957E9109}"/>
              </a:ext>
            </a:extLst>
          </p:cNvPr>
          <p:cNvSpPr/>
          <p:nvPr/>
        </p:nvSpPr>
        <p:spPr>
          <a:xfrm>
            <a:off x="8458217" y="6182253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29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0.12315 L 0.13194 0.12407 C 0.13628 0.11018 0.14028 0.08935 0.14514 0.08403 C 0.15434 0.07407 0.16389 0.08079 0.17326 0.07778 C 0.17691 0.07616 0.18055 0.07315 0.1842 0.07176 C 0.19965 0.06389 0.20399 0.06319 0.221 0.05856 C 0.2566 0.03773 0.21458 0.06088 0.30035 0.0456 C 0.30191 0.0456 0.30416 0.04236 0.30642 0.03935 C 0.30868 0.03542 0.31111 0.02708 0.31371 0.02616 L 0.34062 0.02014 C 0.34184 0.01782 0.34323 0.01713 0.34427 0.01389 C 0.3493 -0.00208 0.3441 0.00093 0.3493 0.00093 L 0.3493 0.0016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C12810-BFB7-4563-B917-47D2D6F2F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8081" r="23486"/>
          <a:stretch/>
        </p:blipFill>
        <p:spPr>
          <a:xfrm>
            <a:off x="0" y="64446"/>
            <a:ext cx="9143999" cy="673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Chevr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1A8E33-5C1B-4301-BA2A-9119ABEE5419}"/>
              </a:ext>
            </a:extLst>
          </p:cNvPr>
          <p:cNvSpPr/>
          <p:nvPr/>
        </p:nvSpPr>
        <p:spPr>
          <a:xfrm rot="10800000">
            <a:off x="198782" y="595022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75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240E9D6C-4D9B-4AD3-BAE5-C57FE0C3C4F2}"/>
              </a:ext>
            </a:extLst>
          </p:cNvPr>
          <p:cNvSpPr txBox="1"/>
          <p:nvPr/>
        </p:nvSpPr>
        <p:spPr>
          <a:xfrm>
            <a:off x="699668" y="963486"/>
            <a:ext cx="2204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3" name="Правоъгълник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2F5291F-B2E4-49D7-8111-08F0EB5D56AB}"/>
              </a:ext>
            </a:extLst>
          </p:cNvPr>
          <p:cNvSpPr/>
          <p:nvPr/>
        </p:nvSpPr>
        <p:spPr>
          <a:xfrm>
            <a:off x="699668" y="1863537"/>
            <a:ext cx="5325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and students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4" name="Правоъгълни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5B59844-102D-4818-B64B-0D0504D90631}"/>
              </a:ext>
            </a:extLst>
          </p:cNvPr>
          <p:cNvSpPr/>
          <p:nvPr/>
        </p:nvSpPr>
        <p:spPr>
          <a:xfrm>
            <a:off x="699668" y="2679417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subjects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5" name="Правоъгълник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1F3BF2-F475-4281-8EB4-2BAD2139539B}"/>
              </a:ext>
            </a:extLst>
          </p:cNvPr>
          <p:cNvSpPr/>
          <p:nvPr/>
        </p:nvSpPr>
        <p:spPr>
          <a:xfrm flipH="1">
            <a:off x="712920" y="3598334"/>
            <a:ext cx="4838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Daily routine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6" name="Правоъгълни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782A4A-CE3D-447A-9C1D-6860C4DB340A}"/>
              </a:ext>
            </a:extLst>
          </p:cNvPr>
          <p:cNvSpPr/>
          <p:nvPr/>
        </p:nvSpPr>
        <p:spPr>
          <a:xfrm>
            <a:off x="824553" y="4502902"/>
            <a:ext cx="4523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Hobbies and Clubs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7" name="Правоъгълник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A1855846-79AE-4C91-8976-48558D227652}"/>
              </a:ext>
            </a:extLst>
          </p:cNvPr>
          <p:cNvSpPr/>
          <p:nvPr/>
        </p:nvSpPr>
        <p:spPr>
          <a:xfrm>
            <a:off x="824553" y="5310082"/>
            <a:ext cx="2953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clubs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86B724-7730-4BAE-AC5B-16862A16B9F1}"/>
              </a:ext>
            </a:extLst>
          </p:cNvPr>
          <p:cNvSpPr txBox="1"/>
          <p:nvPr/>
        </p:nvSpPr>
        <p:spPr>
          <a:xfrm>
            <a:off x="3617844" y="155919"/>
            <a:ext cx="180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280733540"/>
      </p:ext>
    </p:extLst>
  </p:cSld>
  <p:clrMapOvr>
    <a:masterClrMapping/>
  </p:clrMapOvr>
  <p:transition spd="slow" advClick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4">
            <a:extLst>
              <a:ext uri="{FF2B5EF4-FFF2-40B4-BE49-F238E27FC236}">
                <a16:creationId xmlns:a16="http://schemas.microsoft.com/office/drawing/2014/main" xmlns="" id="{FCC10C1F-B821-4AA8-B501-064BAB1F670D}"/>
              </a:ext>
            </a:extLst>
          </p:cNvPr>
          <p:cNvSpPr/>
          <p:nvPr/>
        </p:nvSpPr>
        <p:spPr>
          <a:xfrm flipH="1">
            <a:off x="1834505" y="1057091"/>
            <a:ext cx="4523480" cy="2989491"/>
          </a:xfrm>
          <a:prstGeom prst="cloudCallout">
            <a:avLst>
              <a:gd name="adj1" fmla="val 42978"/>
              <a:gd name="adj2" fmla="val 73121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A789FF5F-87E7-403B-AD36-07227238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-2364650" y="3326941"/>
            <a:ext cx="2149554" cy="29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7684" r="14496"/>
          <a:stretch/>
        </p:blipFill>
        <p:spPr>
          <a:xfrm rot="21134867">
            <a:off x="4693325" y="3803704"/>
            <a:ext cx="3673573" cy="252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авоъгълник 4">
            <a:extLst>
              <a:ext uri="{FF2B5EF4-FFF2-40B4-BE49-F238E27FC236}">
                <a16:creationId xmlns:a16="http://schemas.microsoft.com/office/drawing/2014/main" xmlns="" id="{20CE89EA-4932-4860-B778-BD6124516817}"/>
              </a:ext>
            </a:extLst>
          </p:cNvPr>
          <p:cNvSpPr/>
          <p:nvPr/>
        </p:nvSpPr>
        <p:spPr>
          <a:xfrm>
            <a:off x="3019313" y="67379"/>
            <a:ext cx="3586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subjects</a:t>
            </a:r>
            <a:endParaRPr lang="bg-BG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F7397C-6566-4D18-B8CE-834674CC0D97}"/>
              </a:ext>
            </a:extLst>
          </p:cNvPr>
          <p:cNvSpPr/>
          <p:nvPr/>
        </p:nvSpPr>
        <p:spPr>
          <a:xfrm>
            <a:off x="2178757" y="1536173"/>
            <a:ext cx="3834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In elementary school and sometimes in pre secondary school there exists an option called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zanimalnya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(extended care) for students to spend the other half of the day in school working on their lessons under the control of a teacher.</a:t>
            </a:r>
            <a:endParaRPr lang="en-US" dirty="0"/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D5F7486-261F-40DB-AB9E-63477E421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4812432" y="5804052"/>
            <a:ext cx="707561" cy="547704"/>
          </a:xfrm>
          <a:prstGeom prst="rect">
            <a:avLst/>
          </a:prstGeom>
        </p:spPr>
      </p:pic>
      <p:sp>
        <p:nvSpPr>
          <p:cNvPr id="8" name="Action Button: Go Home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EBB121DC-B6C6-4B8E-871B-388739FE0B23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63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0.12315 L 0.13194 0.12407 C 0.13628 0.11018 0.14028 0.08935 0.14514 0.08403 C 0.15434 0.07407 0.16389 0.08079 0.17326 0.07778 C 0.17691 0.07616 0.18055 0.07315 0.1842 0.07176 C 0.19965 0.06389 0.20399 0.06319 0.221 0.05856 C 0.2566 0.03773 0.21458 0.06088 0.30035 0.0456 C 0.30191 0.0456 0.30416 0.04236 0.30642 0.03935 C 0.30868 0.03542 0.31111 0.02708 0.31371 0.02616 L 0.34062 0.02014 C 0.34184 0.01782 0.34323 0.01713 0.34427 0.01389 C 0.3493 -0.00208 0.3441 0.00093 0.3493 0.00093 L 0.3493 0.0016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8B3E6-778F-43AA-9C29-59024F086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7684" r="14496"/>
          <a:stretch/>
        </p:blipFill>
        <p:spPr>
          <a:xfrm>
            <a:off x="0" y="357570"/>
            <a:ext cx="9143999" cy="614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Chevro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8758F2-316B-41A2-AA76-193B9F962014}"/>
              </a:ext>
            </a:extLst>
          </p:cNvPr>
          <p:cNvSpPr/>
          <p:nvPr/>
        </p:nvSpPr>
        <p:spPr>
          <a:xfrm rot="10800000">
            <a:off x="198782" y="595022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xmlns="" id="{14D93CFD-34E5-4C46-A47D-F5AEAE3B5773}"/>
              </a:ext>
            </a:extLst>
          </p:cNvPr>
          <p:cNvSpPr/>
          <p:nvPr/>
        </p:nvSpPr>
        <p:spPr>
          <a:xfrm>
            <a:off x="1921565" y="1037231"/>
            <a:ext cx="4290642" cy="2607118"/>
          </a:xfrm>
          <a:prstGeom prst="cloudCallout">
            <a:avLst>
              <a:gd name="adj1" fmla="val -40264"/>
              <a:gd name="adj2" fmla="val 78740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 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4">
            <a:extLst>
              <a:ext uri="{FF2B5EF4-FFF2-40B4-BE49-F238E27FC236}">
                <a16:creationId xmlns:a16="http://schemas.microsoft.com/office/drawing/2014/main" xmlns="" id="{DEC75FEE-E858-4D74-82A7-14191AE82FDC}"/>
              </a:ext>
            </a:extLst>
          </p:cNvPr>
          <p:cNvSpPr/>
          <p:nvPr/>
        </p:nvSpPr>
        <p:spPr>
          <a:xfrm flipH="1">
            <a:off x="2152908" y="45082"/>
            <a:ext cx="4838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Daily routine</a:t>
            </a:r>
            <a:endParaRPr lang="bg-BG" sz="4400" dirty="0">
              <a:solidFill>
                <a:schemeClr val="bg1"/>
              </a:solidFill>
            </a:endParaRPr>
          </a:p>
        </p:txBody>
      </p:sp>
      <p:pic>
        <p:nvPicPr>
          <p:cNvPr id="8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A789FF5F-87E7-403B-AD36-07227238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-1894866" y="3227461"/>
            <a:ext cx="2149554" cy="29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7958" r="20000"/>
          <a:stretch/>
        </p:blipFill>
        <p:spPr>
          <a:xfrm rot="507523">
            <a:off x="5695440" y="2973697"/>
            <a:ext cx="3053988" cy="207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959">
            <a:off x="3063280" y="4369434"/>
            <a:ext cx="3017440" cy="200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C126F1-8FBF-4B1D-BC54-B72CC5F86079}"/>
              </a:ext>
            </a:extLst>
          </p:cNvPr>
          <p:cNvSpPr/>
          <p:nvPr/>
        </p:nvSpPr>
        <p:spPr>
          <a:xfrm>
            <a:off x="2315786" y="1433450"/>
            <a:ext cx="34521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Children from second, third and fourth grade study in the afternoon and the other in the morning. The number of students in a class is about 24.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11" name="Action Button: Go Hom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0482BF33-ECFF-4BA1-928E-363C9CD61369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211FB71-BD1B-47AF-A3BD-2FFFEB92B5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3215644" y="5926635"/>
            <a:ext cx="707561" cy="547704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00615FAF-8258-4CCE-A215-9A276A8BDB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7801292" y="4589401"/>
            <a:ext cx="707561" cy="5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21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2291 L 0.13195 0.12407 C 0.1342 0.10972 0.13646 0.08842 0.13907 0.0831 C 0.1441 0.07291 0.14931 0.07986 0.15452 0.07662 C 0.15643 0.075 0.15851 0.07199 0.16042 0.0706 C 0.16893 0.0625 0.17136 0.0618 0.18056 0.05717 C 0.2 0.03588 0.17709 0.05949 0.22396 0.04398 C 0.22483 0.04398 0.22604 0.04051 0.22726 0.0375 C 0.22848 0.03356 0.22986 0.025 0.23125 0.02407 L 0.24601 0.01782 C 0.2467 0.01551 0.2474 0.01481 0.24809 0.01157 C 0.25087 -0.00487 0.24792 -0.00162 0.25087 -0.00162 L 0.25087 -0.00093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2F2BA1-39AE-4482-AE56-8C3E7B0A5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45"/>
            <a:ext cx="9144000" cy="607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212034" y="5830956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45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1160A2-496E-4717-A6FA-ECE5B8BB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7684" r="19542"/>
          <a:stretch/>
        </p:blipFill>
        <p:spPr>
          <a:xfrm>
            <a:off x="0" y="349163"/>
            <a:ext cx="9144000" cy="615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Chevro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D87ED0-D2F0-4DDF-883A-DC0D422BA2EE}"/>
              </a:ext>
            </a:extLst>
          </p:cNvPr>
          <p:cNvSpPr/>
          <p:nvPr/>
        </p:nvSpPr>
        <p:spPr>
          <a:xfrm rot="10800000">
            <a:off x="200661" y="5942413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89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14D93CFD-34E5-4C46-A47D-F5AEAE3B5773}"/>
              </a:ext>
            </a:extLst>
          </p:cNvPr>
          <p:cNvSpPr/>
          <p:nvPr/>
        </p:nvSpPr>
        <p:spPr>
          <a:xfrm flipH="1">
            <a:off x="223554" y="1050523"/>
            <a:ext cx="5186452" cy="3216296"/>
          </a:xfrm>
          <a:prstGeom prst="cloudCallout">
            <a:avLst>
              <a:gd name="adj1" fmla="val -45527"/>
              <a:gd name="adj2" fmla="val 65586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4">
            <a:extLst>
              <a:ext uri="{FF2B5EF4-FFF2-40B4-BE49-F238E27FC236}">
                <a16:creationId xmlns:a16="http://schemas.microsoft.com/office/drawing/2014/main" xmlns="" id="{DEC75FEE-E858-4D74-82A7-14191AE82FDC}"/>
              </a:ext>
            </a:extLst>
          </p:cNvPr>
          <p:cNvSpPr/>
          <p:nvPr/>
        </p:nvSpPr>
        <p:spPr>
          <a:xfrm>
            <a:off x="2415351" y="121364"/>
            <a:ext cx="2349538" cy="52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Hobbies and Clubs</a:t>
            </a:r>
            <a:endParaRPr lang="bg-BG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439" y="1411617"/>
            <a:ext cx="4183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We are proud of our school because it provides us all the basic facilities like a big playground, a central library, a big auditorium hall, a science lab and a good computer lab. We study under the guidance of the best teachers. The library of our school is very big and keeps the books for all the students</a:t>
            </a:r>
            <a:endParaRPr lang="bg-B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246871"/>
            <a:ext cx="2464904" cy="34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F4773944-6029-468D-948B-A4923838F304}"/>
              </a:ext>
            </a:extLst>
          </p:cNvPr>
          <p:cNvSpPr/>
          <p:nvPr/>
        </p:nvSpPr>
        <p:spPr>
          <a:xfrm>
            <a:off x="159142" y="619726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Chevr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B9F2E4E-AF06-4FD2-B756-1275C01ACE7D}"/>
              </a:ext>
            </a:extLst>
          </p:cNvPr>
          <p:cNvSpPr/>
          <p:nvPr/>
        </p:nvSpPr>
        <p:spPr>
          <a:xfrm rot="21426616">
            <a:off x="8643289" y="628084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67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69 L -0.05208 0.10139 C -0.05937 0.09768 -0.06649 0.09583 -0.07292 0.09236 C -0.07517 0.09097 -0.07708 0.08819 -0.07934 0.08681 C -0.08316 0.08472 -0.08733 0.08333 -0.09149 0.08102 C -0.09375 0.08032 -0.09601 0.07986 -0.09757 0.0787 C -0.09965 0.07662 -0.10156 0.07431 -0.10382 0.07268 C -0.10573 0.07153 -0.10798 0.07106 -0.10989 0.07037 C -0.1125 0.06898 -0.11545 0.06829 -0.1184 0.06736 C -0.12187 0.06643 -0.125 0.06597 -0.12882 0.06458 C -0.15382 0.05556 -0.12587 0.06111 -0.16128 0.05648 C -0.18055 0.04977 -0.15677 0.05741 -0.18212 0.05093 C -0.18472 0.05023 -0.18733 0.04838 -0.1901 0.04815 C -0.19774 0.04699 -0.20503 0.0463 -0.21267 0.04514 C -0.22986 0.0375 -0.21371 0.04398 -0.25191 0.03981 C -0.25712 0.03912 -0.2625 0.03796 -0.26805 0.03704 L -0.29288 0.02593 L -0.2993 0.02315 C -0.30104 0.02245 -0.30295 0.0206 -0.30503 0.02037 C -0.30989 0.01944 -0.31476 0.01921 -0.31962 0.01782 C -0.325 0.01597 -0.33021 0.01227 -0.33594 0.01204 L -0.37899 0.00949 C -0.38941 0.00764 -0.40156 0.00671 -0.41198 0.00393 C -0.41423 0.00324 -0.41614 0.00185 -0.41805 0.00093 C -0.42083 -0.00023 -0.42344 -0.00069 -0.42639 -0.00185 C -0.4276 -0.00347 -0.42864 -0.00625 -0.43038 -0.00741 C -0.43698 -0.0125 -0.45903 -0.01273 -0.45937 -0.01273 L -0.46701 -0.01574 L -0.46701 -0.02894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67680" y="198438"/>
            <a:ext cx="4490320" cy="850106"/>
          </a:xfrm>
        </p:spPr>
        <p:txBody>
          <a:bodyPr>
            <a:noAutofit/>
          </a:bodyPr>
          <a:lstStyle/>
          <a:p>
            <a:r>
              <a:rPr lang="bg-BG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bg-BG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39" y="1166192"/>
            <a:ext cx="4464496" cy="554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Chevron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5F1026D-E374-47D2-AD15-10933E08B53E}"/>
              </a:ext>
            </a:extLst>
          </p:cNvPr>
          <p:cNvSpPr/>
          <p:nvPr/>
        </p:nvSpPr>
        <p:spPr>
          <a:xfrm rot="10800000">
            <a:off x="200661" y="627371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FEB0850-FA6C-4E37-A06E-939933E0D699}"/>
              </a:ext>
            </a:extLst>
          </p:cNvPr>
          <p:cNvSpPr/>
          <p:nvPr/>
        </p:nvSpPr>
        <p:spPr>
          <a:xfrm rot="21426616">
            <a:off x="8643289" y="628084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22620"/>
      </p:ext>
    </p:extLst>
  </p:cSld>
  <p:clrMapOvr>
    <a:masterClrMapping/>
  </p:clrMapOvr>
  <p:transition spd="slow" advClick="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81175" y="248816"/>
            <a:ext cx="6554867" cy="1524000"/>
          </a:xfrm>
        </p:spPr>
        <p:txBody>
          <a:bodyPr>
            <a:normAutofit/>
          </a:bodyPr>
          <a:lstStyle/>
          <a:p>
            <a:r>
              <a:rPr lang="bg-BG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Playground</a:t>
            </a:r>
            <a:endParaRPr lang="bg-BG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" y="1772816"/>
            <a:ext cx="4374275" cy="29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46" y="3429000"/>
            <a:ext cx="4735654" cy="31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Chevron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CA48FA4-C962-4D57-8AF8-345B48C191D1}"/>
              </a:ext>
            </a:extLst>
          </p:cNvPr>
          <p:cNvSpPr/>
          <p:nvPr/>
        </p:nvSpPr>
        <p:spPr>
          <a:xfrm rot="10800000">
            <a:off x="200661" y="627371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0DABC7C-C707-448F-8BA4-3182FCE2D789}"/>
              </a:ext>
            </a:extLst>
          </p:cNvPr>
          <p:cNvSpPr/>
          <p:nvPr/>
        </p:nvSpPr>
        <p:spPr>
          <a:xfrm rot="21426616">
            <a:off x="8643289" y="628084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1617"/>
      </p:ext>
    </p:extLst>
  </p:cSld>
  <p:clrMapOvr>
    <a:masterClrMapping/>
  </p:clrMapOvr>
  <p:transition spd="slow" advClick="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38225" y="85725"/>
            <a:ext cx="8229600" cy="1143000"/>
          </a:xfrm>
        </p:spPr>
        <p:txBody>
          <a:bodyPr>
            <a:noAutofit/>
          </a:bodyPr>
          <a:lstStyle/>
          <a:p>
            <a:r>
              <a:rPr lang="bg-BG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cience</a:t>
            </a:r>
            <a:r>
              <a:rPr lang="bg-BG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Gergana\Desktop\robo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0571"/>
            <a:ext cx="7920880" cy="52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hevron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D62BEA5-F701-4219-B851-FE9BC5D9437D}"/>
              </a:ext>
            </a:extLst>
          </p:cNvPr>
          <p:cNvSpPr/>
          <p:nvPr/>
        </p:nvSpPr>
        <p:spPr>
          <a:xfrm rot="10800000">
            <a:off x="200661" y="627371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5154"/>
      </p:ext>
    </p:extLst>
  </p:cSld>
  <p:clrMapOvr>
    <a:masterClrMapping/>
  </p:clrMapOvr>
  <p:transition spd="slow" advClick="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4">
            <a:extLst>
              <a:ext uri="{FF2B5EF4-FFF2-40B4-BE49-F238E27FC236}">
                <a16:creationId xmlns:a16="http://schemas.microsoft.com/office/drawing/2014/main" xmlns="" id="{14D93CFD-34E5-4C46-A47D-F5AEAE3B5773}"/>
              </a:ext>
            </a:extLst>
          </p:cNvPr>
          <p:cNvSpPr/>
          <p:nvPr/>
        </p:nvSpPr>
        <p:spPr>
          <a:xfrm rot="21203940" flipH="1">
            <a:off x="470876" y="1015620"/>
            <a:ext cx="4717418" cy="3089520"/>
          </a:xfrm>
          <a:prstGeom prst="cloudCallout">
            <a:avLst>
              <a:gd name="adj1" fmla="val -48039"/>
              <a:gd name="adj2" fmla="val 66309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4">
            <a:extLst>
              <a:ext uri="{FF2B5EF4-FFF2-40B4-BE49-F238E27FC236}">
                <a16:creationId xmlns:a16="http://schemas.microsoft.com/office/drawing/2014/main" xmlns="" id="{DEC75FEE-E858-4D74-82A7-14191AE82FDC}"/>
              </a:ext>
            </a:extLst>
          </p:cNvPr>
          <p:cNvSpPr/>
          <p:nvPr/>
        </p:nvSpPr>
        <p:spPr>
          <a:xfrm>
            <a:off x="3042574" y="0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School </a:t>
            </a:r>
            <a:r>
              <a:rPr lang="en-US" sz="4800" dirty="0">
                <a:solidFill>
                  <a:schemeClr val="bg1"/>
                </a:solidFill>
                <a:latin typeface="Berlin Sans FB" panose="020E0602020502020306" pitchFamily="34" charset="0"/>
              </a:rPr>
              <a:t>clubs</a:t>
            </a:r>
            <a:endParaRPr lang="bg-BG" sz="4400" dirty="0">
              <a:solidFill>
                <a:schemeClr val="bg1"/>
              </a:solidFill>
            </a:endParaRPr>
          </a:p>
        </p:txBody>
      </p:sp>
      <p:pic>
        <p:nvPicPr>
          <p:cNvPr id="9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246871"/>
            <a:ext cx="2464904" cy="34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2491B-F382-447C-9C5B-0F674E4319F5}"/>
              </a:ext>
            </a:extLst>
          </p:cNvPr>
          <p:cNvSpPr/>
          <p:nvPr/>
        </p:nvSpPr>
        <p:spPr>
          <a:xfrm>
            <a:off x="1013849" y="1544717"/>
            <a:ext cx="3408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We take part in all school activities like singing, dancing, quiz competition, writing competition and others. In fact, it is the result of the hard work done by our teachers.</a:t>
            </a:r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2175EB9A-C87C-4E79-9D9B-FDEE4B629CF8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09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93 L -0.05208 0.10139 C -0.05781 0.09792 -0.06354 0.0963 -0.06875 0.09282 C -0.07048 0.09167 -0.07205 0.08889 -0.07378 0.08773 C -0.07691 0.08565 -0.08021 0.08426 -0.08351 0.08218 C -0.08542 0.08148 -0.08715 0.08102 -0.08837 0.07986 C -0.0901 0.07801 -0.09167 0.07569 -0.0934 0.07431 C -0.09496 0.07315 -0.0967 0.07268 -0.09826 0.07199 C -0.10035 0.0706 -0.10278 0.07014 -0.10503 0.06921 C -0.10781 0.06829 -0.11042 0.06782 -0.11337 0.06643 C -0.13351 0.05787 -0.11111 0.06319 -0.13941 0.0588 C -0.15486 0.05255 -0.13576 0.05972 -0.15608 0.05347 C -0.15816 0.05278 -0.16024 0.05116 -0.1625 0.05093 C -0.16858 0.04977 -0.17448 0.04907 -0.18055 0.04815 C -0.19427 0.04074 -0.18142 0.04699 -0.21198 0.04306 C -0.21614 0.04236 -0.22048 0.0412 -0.22483 0.04028 L -0.24479 0.02986 L -0.24983 0.02708 C -0.25121 0.02639 -0.25278 0.02477 -0.25451 0.02454 C -0.25833 0.02361 -0.26233 0.02338 -0.26614 0.02199 C -0.27048 0.02037 -0.27465 0.0169 -0.27917 0.01667 L -0.31371 0.01412 C -0.32205 0.0125 -0.33177 0.01157 -0.3401 0.0088 C -0.34184 0.00833 -0.3434 0.00694 -0.34496 0.00602 C -0.34722 0.00486 -0.3493 0.0044 -0.35156 0.00347 C -0.3526 0.00185 -0.35347 -0.00069 -0.35486 -0.00185 C -0.36007 -0.00671 -0.37778 -0.00694 -0.37795 -0.00694 L -0.3842 -0.00972 L -0.3842 -0.0224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260FA-5990-4E22-8C14-13F6649DFD5E}"/>
              </a:ext>
            </a:extLst>
          </p:cNvPr>
          <p:cNvSpPr txBox="1"/>
          <p:nvPr/>
        </p:nvSpPr>
        <p:spPr>
          <a:xfrm>
            <a:off x="2964051" y="-13252"/>
            <a:ext cx="3214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Location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AC468-1726-46C8-8FB2-2215F4967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7" t="10415" r="16087" b="9546"/>
          <a:stretch/>
        </p:blipFill>
        <p:spPr>
          <a:xfrm rot="21199879">
            <a:off x="4381374" y="3935721"/>
            <a:ext cx="3202043" cy="212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A789FF5F-87E7-403B-AD36-07227238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-3165703" y="2580700"/>
            <a:ext cx="2149554" cy="29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00626" y="1139386"/>
            <a:ext cx="3883996" cy="2361752"/>
            <a:chOff x="2000626" y="1139386"/>
            <a:chExt cx="3883996" cy="2361752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xmlns="" id="{2FB64C76-53A2-4C76-A823-8376222C92FE}"/>
                </a:ext>
              </a:extLst>
            </p:cNvPr>
            <p:cNvSpPr/>
            <p:nvPr/>
          </p:nvSpPr>
          <p:spPr>
            <a:xfrm>
              <a:off x="2000626" y="1139386"/>
              <a:ext cx="3883996" cy="2361752"/>
            </a:xfrm>
            <a:prstGeom prst="cloudCallout">
              <a:avLst>
                <a:gd name="adj1" fmla="val -50204"/>
                <a:gd name="adj2" fmla="val 547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4EDB9F1-6E7F-4F5D-B191-5AAE721F0FD9}"/>
                </a:ext>
              </a:extLst>
            </p:cNvPr>
            <p:cNvSpPr/>
            <p:nvPr/>
          </p:nvSpPr>
          <p:spPr>
            <a:xfrm>
              <a:off x="2320110" y="1658542"/>
              <a:ext cx="346280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I study in one of the best school of country. My school name is First primary school ‘’St. St. Cyril and Methodius”. </a:t>
              </a:r>
            </a:p>
          </p:txBody>
        </p:sp>
      </p:grpSp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09A4BA0C-842C-4414-B2EE-F8D351071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506">
            <a:off x="5998947" y="1724218"/>
            <a:ext cx="2995548" cy="198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8307250-1E41-4052-A6BB-9582AFF878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8150088" y="3331115"/>
            <a:ext cx="707561" cy="547704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E3DFC5B-C3B6-4155-AF17-9981993CF1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6903618" y="5296339"/>
            <a:ext cx="707561" cy="547704"/>
          </a:xfrm>
          <a:prstGeom prst="rect">
            <a:avLst/>
          </a:prstGeom>
        </p:spPr>
      </p:pic>
      <p:sp>
        <p:nvSpPr>
          <p:cNvPr id="6" name="Action Button: Go Home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76FE437A-183A-4E93-8F86-42AA7FE98222}"/>
              </a:ext>
            </a:extLst>
          </p:cNvPr>
          <p:cNvSpPr/>
          <p:nvPr/>
        </p:nvSpPr>
        <p:spPr>
          <a:xfrm>
            <a:off x="180047" y="6291421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Chevron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8842D17-1AC7-43D7-B003-90B71D43451F}"/>
              </a:ext>
            </a:extLst>
          </p:cNvPr>
          <p:cNvSpPr/>
          <p:nvPr/>
        </p:nvSpPr>
        <p:spPr>
          <a:xfrm rot="21426616">
            <a:off x="8637920" y="6396739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48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2315 L 0.13195 0.12408 C 0.13629 0.11019 0.14028 0.08935 0.14514 0.08403 C 0.15434 0.07408 0.16389 0.08079 0.17327 0.07778 C 0.17691 0.07616 0.18056 0.07315 0.18421 0.07176 C 0.19966 0.06389 0.204 0.0632 0.22101 0.05857 C 0.2566 0.03773 0.21459 0.06088 0.30035 0.0456 C 0.30191 0.0456 0.30417 0.04236 0.30643 0.03935 C 0.30868 0.03542 0.31112 0.02709 0.31372 0.02616 L 0.34063 0.02014 C 0.34184 0.01783 0.34323 0.01713 0.34428 0.01389 C 0.34931 -0.00208 0.3441 0.00093 0.34931 0.00093 L 0.34931 0.0016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4">
            <a:extLst>
              <a:ext uri="{FF2B5EF4-FFF2-40B4-BE49-F238E27FC236}">
                <a16:creationId xmlns:a16="http://schemas.microsoft.com/office/drawing/2014/main" xmlns="" id="{14D93CFD-34E5-4C46-A47D-F5AEAE3B5773}"/>
              </a:ext>
            </a:extLst>
          </p:cNvPr>
          <p:cNvSpPr/>
          <p:nvPr/>
        </p:nvSpPr>
        <p:spPr>
          <a:xfrm rot="21203940" flipH="1">
            <a:off x="470876" y="1015620"/>
            <a:ext cx="4717418" cy="3089520"/>
          </a:xfrm>
          <a:prstGeom prst="cloudCallout">
            <a:avLst>
              <a:gd name="adj1" fmla="val -48039"/>
              <a:gd name="adj2" fmla="val 66309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4">
            <a:extLst>
              <a:ext uri="{FF2B5EF4-FFF2-40B4-BE49-F238E27FC236}">
                <a16:creationId xmlns:a16="http://schemas.microsoft.com/office/drawing/2014/main" xmlns="" id="{DEC75FEE-E858-4D74-82A7-14191AE82FDC}"/>
              </a:ext>
            </a:extLst>
          </p:cNvPr>
          <p:cNvSpPr/>
          <p:nvPr/>
        </p:nvSpPr>
        <p:spPr>
          <a:xfrm>
            <a:off x="3042574" y="0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Berlin Sans FB" panose="020E0602020502020306" pitchFamily="34" charset="0"/>
              </a:rPr>
              <a:t>School </a:t>
            </a:r>
            <a:r>
              <a:rPr lang="en-US" sz="4800" dirty="0">
                <a:solidFill>
                  <a:prstClr val="black"/>
                </a:solidFill>
                <a:latin typeface="Berlin Sans FB" panose="020E0602020502020306" pitchFamily="34" charset="0"/>
              </a:rPr>
              <a:t>clubs</a:t>
            </a:r>
            <a:endParaRPr lang="bg-BG" sz="4400" dirty="0">
              <a:solidFill>
                <a:prstClr val="black"/>
              </a:solidFill>
            </a:endParaRPr>
          </a:p>
        </p:txBody>
      </p:sp>
      <p:pic>
        <p:nvPicPr>
          <p:cNvPr id="9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246871"/>
            <a:ext cx="2464904" cy="34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2491B-F382-447C-9C5B-0F674E4319F5}"/>
              </a:ext>
            </a:extLst>
          </p:cNvPr>
          <p:cNvSpPr/>
          <p:nvPr/>
        </p:nvSpPr>
        <p:spPr>
          <a:xfrm>
            <a:off x="1013849" y="1544717"/>
            <a:ext cx="3408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First primary school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“St. St. Cyril and Methodius”</a:t>
            </a:r>
          </a:p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Gotse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Delchev</a:t>
            </a:r>
            <a:r>
              <a:rPr lang="en-US" smtClean="0">
                <a:solidFill>
                  <a:prstClr val="black"/>
                </a:solidFill>
              </a:rPr>
              <a:t>, Bulgaria 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2175EB9A-C87C-4E79-9D9B-FDEE4B629CF8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235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93 L -0.05208 0.10139 C -0.05781 0.09792 -0.06354 0.0963 -0.06875 0.09282 C -0.07048 0.09167 -0.07205 0.08889 -0.07378 0.08773 C -0.07691 0.08565 -0.08021 0.08426 -0.08351 0.08218 C -0.08542 0.08148 -0.08715 0.08102 -0.08837 0.07986 C -0.0901 0.07801 -0.09167 0.07569 -0.0934 0.07431 C -0.09496 0.07315 -0.0967 0.07268 -0.09826 0.07199 C -0.10035 0.0706 -0.10278 0.07014 -0.10503 0.06921 C -0.10781 0.06829 -0.11042 0.06782 -0.11337 0.06643 C -0.13351 0.05787 -0.11111 0.06319 -0.13941 0.0588 C -0.15486 0.05255 -0.13576 0.05972 -0.15608 0.05347 C -0.15816 0.05278 -0.16024 0.05116 -0.1625 0.05093 C -0.16858 0.04977 -0.17448 0.04907 -0.18055 0.04815 C -0.19427 0.04074 -0.18142 0.04699 -0.21198 0.04306 C -0.21614 0.04236 -0.22048 0.0412 -0.22483 0.04028 L -0.24479 0.02986 L -0.24983 0.02708 C -0.25121 0.02639 -0.25278 0.02477 -0.25451 0.02454 C -0.25833 0.02361 -0.26233 0.02338 -0.26614 0.02199 C -0.27048 0.02037 -0.27465 0.0169 -0.27917 0.01667 L -0.31371 0.01412 C -0.32205 0.0125 -0.33177 0.01157 -0.3401 0.0088 C -0.34184 0.00833 -0.3434 0.00694 -0.34496 0.00602 C -0.34722 0.00486 -0.3493 0.0044 -0.35156 0.00347 C -0.3526 0.00185 -0.35347 -0.00069 -0.35486 -0.00185 C -0.36007 -0.00671 -0.37778 -0.00694 -0.37795 -0.00694 L -0.3842 -0.00972 L -0.3842 -0.0224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F55E3B-7121-4384-9289-9AF01242F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74"/>
            <a:ext cx="9144000" cy="625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159024" y="6003235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857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AD4228-79EB-4893-B3C0-C9D5D259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7" t="10415" r="16087" b="9546"/>
          <a:stretch/>
        </p:blipFill>
        <p:spPr>
          <a:xfrm>
            <a:off x="0" y="289891"/>
            <a:ext cx="9144000" cy="627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Chevron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3EF9D84-85CC-4524-8DC1-AC1C35816D59}"/>
              </a:ext>
            </a:extLst>
          </p:cNvPr>
          <p:cNvSpPr/>
          <p:nvPr/>
        </p:nvSpPr>
        <p:spPr>
          <a:xfrm rot="10800000">
            <a:off x="159024" y="6003235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95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276881" y="2676419"/>
            <a:ext cx="2464904" cy="34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 rot="21305582">
            <a:off x="2729207" y="922159"/>
            <a:ext cx="4240093" cy="2634283"/>
            <a:chOff x="2350032" y="337723"/>
            <a:chExt cx="4240093" cy="2634283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14D93CFD-34E5-4C46-A47D-F5AEAE3B5773}"/>
                </a:ext>
              </a:extLst>
            </p:cNvPr>
            <p:cNvSpPr/>
            <p:nvPr/>
          </p:nvSpPr>
          <p:spPr>
            <a:xfrm flipH="1">
              <a:off x="2350032" y="337723"/>
              <a:ext cx="4240093" cy="2634283"/>
            </a:xfrm>
            <a:prstGeom prst="cloudCallout">
              <a:avLst>
                <a:gd name="adj1" fmla="val -40264"/>
                <a:gd name="adj2" fmla="val 78740"/>
              </a:avLst>
            </a:prstGeom>
            <a:solidFill>
              <a:srgbClr val="FEEBD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BB04E92-11FB-4E5F-9874-B6A018CD2471}"/>
                </a:ext>
              </a:extLst>
            </p:cNvPr>
            <p:cNvSpPr/>
            <p:nvPr/>
          </p:nvSpPr>
          <p:spPr>
            <a:xfrm>
              <a:off x="2830906" y="839257"/>
              <a:ext cx="327834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My school has a great history of serving my country. It has a big and beautiful building that looks shiny from far away….</a:t>
              </a:r>
            </a:p>
          </p:txBody>
        </p:sp>
      </p:grp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3D44B33-8D20-4719-8788-E8653EE17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234">
            <a:off x="348271" y="3338470"/>
            <a:ext cx="2964446" cy="196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0161">
            <a:off x="3356693" y="4087591"/>
            <a:ext cx="2918357" cy="19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85E384-E913-4EDC-A2FF-3BCC859BDB10}"/>
              </a:ext>
            </a:extLst>
          </p:cNvPr>
          <p:cNvSpPr txBox="1"/>
          <p:nvPr/>
        </p:nvSpPr>
        <p:spPr>
          <a:xfrm>
            <a:off x="2964051" y="-13252"/>
            <a:ext cx="3214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Location</a:t>
            </a:r>
          </a:p>
        </p:txBody>
      </p:sp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AAF85BE-BC43-40B7-9998-513FBEFBB8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543341" y="4908124"/>
            <a:ext cx="707561" cy="547704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45146C-1FAB-4BDC-8184-8E9DA33AB1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3361856" y="5337970"/>
            <a:ext cx="707561" cy="547704"/>
          </a:xfrm>
          <a:prstGeom prst="rect">
            <a:avLst/>
          </a:prstGeom>
        </p:spPr>
      </p:pic>
      <p:sp>
        <p:nvSpPr>
          <p:cNvPr id="12" name="Action Button: Go Hom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BADC4461-91EF-4561-BEEB-33FA0BD1487A}"/>
              </a:ext>
            </a:extLst>
          </p:cNvPr>
          <p:cNvSpPr/>
          <p:nvPr/>
        </p:nvSpPr>
        <p:spPr>
          <a:xfrm>
            <a:off x="8382352" y="6235504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586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0.10092 L -0.05209 0.10139 C -0.05782 0.09791 -0.06355 0.09629 -0.06875 0.09282 C -0.07049 0.09166 -0.07205 0.08889 -0.07379 0.08773 C -0.07691 0.08564 -0.08021 0.08426 -0.08351 0.08217 C -0.08542 0.08148 -0.08716 0.08101 -0.08837 0.07986 C -0.09011 0.07801 -0.09167 0.07569 -0.09341 0.0743 C -0.09497 0.07314 -0.09671 0.07268 -0.09827 0.07199 C -0.10035 0.0706 -0.10278 0.07014 -0.10504 0.06921 C -0.10782 0.06828 -0.11042 0.06782 -0.11337 0.06643 C -0.13351 0.05787 -0.11112 0.06319 -0.13941 0.05879 C -0.15487 0.05254 -0.13577 0.05972 -0.15608 0.05347 C -0.15816 0.05277 -0.16025 0.05115 -0.1625 0.05092 C -0.16858 0.04976 -0.17448 0.04907 -0.18056 0.04814 C -0.19428 0.04074 -0.18143 0.04699 -0.21198 0.04305 C -0.21615 0.04236 -0.22049 0.0412 -0.22483 0.04027 L -0.2448 0.02986 L -0.24983 0.02708 C -0.25122 0.02639 -0.25278 0.02476 -0.25452 0.02453 C -0.25834 0.02361 -0.26233 0.02338 -0.26615 0.02199 C -0.27049 0.02037 -0.27466 0.01689 -0.27917 0.01666 L -0.31372 0.01412 C -0.32205 0.0125 -0.33178 0.01157 -0.34011 0.00879 C -0.34184 0.00833 -0.34341 0.00694 -0.34497 0.00601 C -0.34723 0.00486 -0.34931 0.00439 -0.35157 0.00347 C -0.35261 0.00185 -0.35348 -0.0007 -0.35487 -0.00186 C -0.36007 -0.00672 -0.37778 -0.00695 -0.37796 -0.00695 L -0.38421 -0.00973 L -0.38421 -0.02246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B785A7-00E8-41AF-BDF1-42D1EAD91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656"/>
            <a:ext cx="9144000" cy="607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Chevron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F6712EEC-3250-4704-A471-E0F73387AE79}"/>
              </a:ext>
            </a:extLst>
          </p:cNvPr>
          <p:cNvSpPr/>
          <p:nvPr/>
        </p:nvSpPr>
        <p:spPr>
          <a:xfrm rot="10800000">
            <a:off x="159024" y="6003235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088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165F48-85DC-4F32-B08F-EEF37E0B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204"/>
            <a:ext cx="9144000" cy="607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Chevron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CE6E62DF-AFF2-4FA0-B470-7F8B17F23734}"/>
              </a:ext>
            </a:extLst>
          </p:cNvPr>
          <p:cNvSpPr/>
          <p:nvPr/>
        </p:nvSpPr>
        <p:spPr>
          <a:xfrm rot="10800000">
            <a:off x="159024" y="6003235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69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4">
            <a:extLst>
              <a:ext uri="{FF2B5EF4-FFF2-40B4-BE49-F238E27FC236}">
                <a16:creationId xmlns:a16="http://schemas.microsoft.com/office/drawing/2014/main" xmlns="" id="{14D93CFD-34E5-4C46-A47D-F5AEAE3B5773}"/>
              </a:ext>
            </a:extLst>
          </p:cNvPr>
          <p:cNvSpPr/>
          <p:nvPr/>
        </p:nvSpPr>
        <p:spPr>
          <a:xfrm flipH="1">
            <a:off x="3320958" y="930640"/>
            <a:ext cx="3831479" cy="2418287"/>
          </a:xfrm>
          <a:prstGeom prst="cloudCallout">
            <a:avLst>
              <a:gd name="adj1" fmla="val -40264"/>
              <a:gd name="adj2" fmla="val 78740"/>
            </a:avLst>
          </a:prstGeom>
          <a:solidFill>
            <a:srgbClr val="FEEBD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FF9874E1-8E12-4A76-BBE1-1F794B90C5F8}"/>
              </a:ext>
            </a:extLst>
          </p:cNvPr>
          <p:cNvSpPr/>
          <p:nvPr/>
        </p:nvSpPr>
        <p:spPr>
          <a:xfrm>
            <a:off x="1943305" y="59143"/>
            <a:ext cx="5325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and students</a:t>
            </a:r>
            <a:endParaRPr lang="bg-BG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069">
            <a:off x="2729876" y="4368063"/>
            <a:ext cx="2917893" cy="193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тина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C4B403B-26B9-42BB-9E4A-971465377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564">
            <a:off x="306207" y="2361339"/>
            <a:ext cx="3145587" cy="200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ntry #2 by noorpiash for Improve a cartoon character of the girl ...">
            <a:extLst>
              <a:ext uri="{FF2B5EF4-FFF2-40B4-BE49-F238E27FC236}">
                <a16:creationId xmlns:a16="http://schemas.microsoft.com/office/drawing/2014/main" xmlns="" id="{F19E0BA3-7AFF-456A-810C-C6585E1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333" y1="11348" x2="54556" y2="10225"/>
                        <a14:foregroundMark x1="54556" y1="10225" x2="55778" y2="1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4711" r="16169" b="4711"/>
          <a:stretch/>
        </p:blipFill>
        <p:spPr bwMode="auto">
          <a:xfrm>
            <a:off x="9671164" y="3246871"/>
            <a:ext cx="2464904" cy="34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F3B10B-DFB9-49EA-A3FF-BDD0810EE674}"/>
              </a:ext>
            </a:extLst>
          </p:cNvPr>
          <p:cNvSpPr/>
          <p:nvPr/>
        </p:nvSpPr>
        <p:spPr>
          <a:xfrm>
            <a:off x="3487411" y="1470034"/>
            <a:ext cx="349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teachers are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are all experienced and qualified. That’s why students and their parents prefer our school.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358BD03-9A8B-40E9-9FD4-4B920EB59B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563923" y="4027492"/>
            <a:ext cx="707561" cy="547704"/>
          </a:xfrm>
          <a:prstGeom prst="rect">
            <a:avLst/>
          </a:prstGeom>
        </p:spPr>
      </p:pic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D460917F-AA2F-47F1-BBD4-7313AC82D0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25" b="63021" l="41947" r="57833">
                        <a14:foregroundMark x1="42020" y1="51302" x2="46779" y2="40755"/>
                        <a14:foregroundMark x1="57833" y1="61458" x2="56662" y2="60677"/>
                      </a14:backgroundRemoval>
                    </a14:imgEffect>
                  </a14:imgLayer>
                </a14:imgProps>
              </a:ext>
            </a:extLst>
          </a:blip>
          <a:srcRect l="40724" t="38207" r="40580" b="33954"/>
          <a:stretch/>
        </p:blipFill>
        <p:spPr>
          <a:xfrm>
            <a:off x="2613397" y="5401521"/>
            <a:ext cx="707561" cy="547704"/>
          </a:xfrm>
          <a:prstGeom prst="rect">
            <a:avLst/>
          </a:prstGeom>
        </p:spPr>
      </p:pic>
      <p:sp>
        <p:nvSpPr>
          <p:cNvPr id="13" name="Arrow: Chevron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734AAB7-A4E2-41EC-B00B-11FB80EEC365}"/>
              </a:ext>
            </a:extLst>
          </p:cNvPr>
          <p:cNvSpPr/>
          <p:nvPr/>
        </p:nvSpPr>
        <p:spPr>
          <a:xfrm rot="21426616">
            <a:off x="8643289" y="6280847"/>
            <a:ext cx="291550" cy="344554"/>
          </a:xfrm>
          <a:prstGeom prst="chevron">
            <a:avLst/>
          </a:prstGeom>
          <a:solidFill>
            <a:srgbClr val="3B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 Button: Go Home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41E1FC2F-FD68-4233-8C86-D7E2E48918C1}"/>
              </a:ext>
            </a:extLst>
          </p:cNvPr>
          <p:cNvSpPr/>
          <p:nvPr/>
        </p:nvSpPr>
        <p:spPr>
          <a:xfrm>
            <a:off x="182769" y="6230402"/>
            <a:ext cx="475297" cy="477671"/>
          </a:xfrm>
          <a:prstGeom prst="actionButtonHome">
            <a:avLst/>
          </a:prstGeom>
          <a:solidFill>
            <a:srgbClr val="3B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119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10093 L -0.05208 0.10139 C -0.05781 0.09792 -0.06354 0.0963 -0.06875 0.09282 C -0.07048 0.09167 -0.07205 0.08889 -0.07378 0.08773 C -0.07691 0.08565 -0.08021 0.08426 -0.08351 0.08218 C -0.08542 0.08148 -0.08715 0.08102 -0.08837 0.07986 C -0.0901 0.07801 -0.09167 0.07569 -0.0934 0.07431 C -0.09496 0.07315 -0.0967 0.07268 -0.09826 0.07199 C -0.10035 0.0706 -0.10278 0.07014 -0.10503 0.06921 C -0.10781 0.06829 -0.11042 0.06782 -0.11337 0.06643 C -0.13351 0.05787 -0.11111 0.06319 -0.13941 0.0588 C -0.15486 0.05255 -0.13576 0.05972 -0.15608 0.05347 C -0.15816 0.05278 -0.16024 0.05116 -0.1625 0.05093 C -0.16858 0.04977 -0.17448 0.04907 -0.18055 0.04815 C -0.19427 0.04074 -0.18142 0.04699 -0.21198 0.04306 C -0.21614 0.04236 -0.22048 0.0412 -0.22483 0.04028 L -0.24479 0.02986 L -0.24983 0.02708 C -0.25121 0.02639 -0.25278 0.02477 -0.25451 0.02454 C -0.25833 0.02361 -0.26233 0.02338 -0.26614 0.02199 C -0.27048 0.02037 -0.27465 0.0169 -0.27917 0.01667 L -0.31371 0.01412 C -0.32205 0.0125 -0.33177 0.01157 -0.3401 0.0088 C -0.34184 0.00833 -0.3434 0.00694 -0.34496 0.00602 C -0.34722 0.00486 -0.3493 0.0044 -0.35156 0.00347 C -0.3526 0.00185 -0.35347 -0.00069 -0.35486 -0.00185 C -0.36007 -0.00671 -0.37778 -0.00694 -0.37795 -0.00694 L -0.3842 -0.00972 L -0.3842 -0.0224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422</Words>
  <Application>Microsoft Office PowerPoint</Application>
  <PresentationFormat>On-screen Show (4:3)</PresentationFormat>
  <Paragraphs>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Berlin Sans FB</vt:lpstr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Library</vt:lpstr>
      <vt:lpstr>Playground</vt:lpstr>
      <vt:lpstr>Science 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Stefani Terzieva</dc:creator>
  <cp:lastModifiedBy>User</cp:lastModifiedBy>
  <cp:revision>42</cp:revision>
  <dcterms:created xsi:type="dcterms:W3CDTF">2020-05-08T10:14:39Z</dcterms:created>
  <dcterms:modified xsi:type="dcterms:W3CDTF">2020-05-24T06:18:05Z</dcterms:modified>
</cp:coreProperties>
</file>